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Alegreya"/>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iY/1eOfTNq8HEhW7X4z895CowG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Alegreya-bold.fntdata"/><Relationship Id="rId21" Type="http://schemas.openxmlformats.org/officeDocument/2006/relationships/font" Target="fonts/Alegreya-regular.fntdata"/><Relationship Id="rId24" Type="http://schemas.openxmlformats.org/officeDocument/2006/relationships/font" Target="fonts/Alegreya-boldItalic.fntdata"/><Relationship Id="rId23" Type="http://schemas.openxmlformats.org/officeDocument/2006/relationships/font" Target="fonts/Alegreya-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69aec87d2c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269aec87d2c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69aec87d2c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269aec87d2c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69aec87d2c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69aec87d2c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269aec87d2c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6ece4b6c5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26ece4b6c5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26ece4b6c5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69aec87d2c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g269aec87d2c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69aec87d2c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269aec87d2c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6b921de751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26b921de751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g26b921de751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69aec87d2c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269aec87d2c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69aec87d2c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269aec87d2c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69aec87d2c_0_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269aec87d2c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8" name="Google Shape;1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5" name="Google Shape;7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1" name="Google Shape;8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4" name="Google Shape;2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0" name="Google Shape;30;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1" name="Google Shape;3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7" name="Google Shape;37;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8" name="Google Shape;38;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9" name="Google Shape;39;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 name="Google Shape;4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51" name="Google Shape;5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61" name="Google Shape;61;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2" name="Google Shape;6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6"/>
          <p:cNvSpPr/>
          <p:nvPr>
            <p:ph idx="2" type="pic"/>
          </p:nvPr>
        </p:nvSpPr>
        <p:spPr>
          <a:xfrm>
            <a:off x="5183188" y="987425"/>
            <a:ext cx="6172200" cy="4873625"/>
          </a:xfrm>
          <a:prstGeom prst="rect">
            <a:avLst/>
          </a:prstGeom>
          <a:noFill/>
          <a:ln>
            <a:noFill/>
          </a:ln>
        </p:spPr>
      </p:sp>
      <p:sp>
        <p:nvSpPr>
          <p:cNvPr id="68" name="Google Shape;68;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9" name="Google Shape;6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F2F2"/>
            </a:gs>
            <a:gs pos="1000">
              <a:srgbClr val="F2F2F2"/>
            </a:gs>
            <a:gs pos="100000">
              <a:schemeClr val="lt1"/>
            </a:gs>
          </a:gsLst>
          <a:lin ang="5400000" scaled="0"/>
        </a:gra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14.png"/><Relationship Id="rId13" Type="http://schemas.openxmlformats.org/officeDocument/2006/relationships/image" Target="../media/image1.jpg"/><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2.png"/><Relationship Id="rId9"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7.png"/><Relationship Id="rId8"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0.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A black woman wearing a blazer smiles while a black man wearing a suit and hat embraces her." id="89" name="Google Shape;89;p1"/>
          <p:cNvPicPr preferRelativeResize="0"/>
          <p:nvPr/>
        </p:nvPicPr>
        <p:blipFill rotWithShape="1">
          <a:blip r:embed="rId3">
            <a:alphaModFix/>
          </a:blip>
          <a:srcRect b="0" l="19735" r="19735" t="0"/>
          <a:stretch/>
        </p:blipFill>
        <p:spPr>
          <a:xfrm>
            <a:off x="-297712" y="0"/>
            <a:ext cx="6393712" cy="6858973"/>
          </a:xfrm>
          <a:prstGeom prst="rect">
            <a:avLst/>
          </a:prstGeom>
          <a:noFill/>
          <a:ln>
            <a:noFill/>
          </a:ln>
        </p:spPr>
      </p:pic>
      <p:sp>
        <p:nvSpPr>
          <p:cNvPr id="90" name="Google Shape;90;p1"/>
          <p:cNvSpPr txBox="1"/>
          <p:nvPr>
            <p:ph type="ctrTitle"/>
          </p:nvPr>
        </p:nvSpPr>
        <p:spPr>
          <a:xfrm>
            <a:off x="6598763" y="966915"/>
            <a:ext cx="5128182" cy="3680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rPr lang="en-US" sz="4800">
                <a:solidFill>
                  <a:schemeClr val="dk1"/>
                </a:solidFill>
              </a:rPr>
              <a:t>Michigan Guardianship Diversion Project</a:t>
            </a:r>
            <a:br>
              <a:rPr lang="en-US" sz="4800">
                <a:solidFill>
                  <a:schemeClr val="dk1"/>
                </a:solidFill>
                <a:latin typeface="Arial"/>
                <a:ea typeface="Arial"/>
                <a:cs typeface="Arial"/>
                <a:sym typeface="Arial"/>
              </a:rPr>
            </a:br>
            <a:r>
              <a:rPr lang="en-US" sz="1600">
                <a:solidFill>
                  <a:schemeClr val="dk1"/>
                </a:solidFill>
              </a:rPr>
              <a:t>There may be an alternative to adult guardianship!</a:t>
            </a:r>
            <a:br>
              <a:rPr lang="en-US"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p:txBody>
      </p:sp>
      <p:pic>
        <p:nvPicPr>
          <p:cNvPr descr="A close-up of a logo&#10;&#10;Description automatically generated" id="91" name="Google Shape;91;p1"/>
          <p:cNvPicPr preferRelativeResize="0"/>
          <p:nvPr/>
        </p:nvPicPr>
        <p:blipFill rotWithShape="1">
          <a:blip r:embed="rId4">
            <a:alphaModFix/>
          </a:blip>
          <a:srcRect b="0" l="0" r="0" t="0"/>
          <a:stretch/>
        </p:blipFill>
        <p:spPr>
          <a:xfrm>
            <a:off x="9274628" y="5803685"/>
            <a:ext cx="2721427" cy="7738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
        <p:nvSpPr>
          <p:cNvPr id="183" name="Google Shape;183;g269aec87d2c_0_33"/>
          <p:cNvSpPr txBox="1"/>
          <p:nvPr>
            <p:ph idx="1" type="body"/>
          </p:nvPr>
        </p:nvSpPr>
        <p:spPr>
          <a:xfrm>
            <a:off x="525900" y="1780800"/>
            <a:ext cx="10963800" cy="2719200"/>
          </a:xfrm>
          <a:prstGeom prst="rect">
            <a:avLst/>
          </a:prstGeom>
          <a:noFill/>
          <a:ln>
            <a:noFill/>
          </a:ln>
        </p:spPr>
        <p:txBody>
          <a:bodyPr anchorCtr="0" anchor="t" bIns="45700" lIns="91425" spcFirstLastPara="1" rIns="91425" wrap="square" tIns="45700">
            <a:spAutoFit/>
          </a:bodyPr>
          <a:lstStyle/>
          <a:p>
            <a:pPr indent="0" lvl="0" marL="0" rtl="0" algn="just">
              <a:lnSpc>
                <a:spcPct val="90000"/>
              </a:lnSpc>
              <a:spcBef>
                <a:spcPts val="0"/>
              </a:spcBef>
              <a:spcAft>
                <a:spcPts val="0"/>
              </a:spcAft>
              <a:buClr>
                <a:schemeClr val="lt1"/>
              </a:buClr>
              <a:buSzPts val="2800"/>
              <a:buNone/>
            </a:pPr>
            <a:r>
              <a:t/>
            </a:r>
            <a:endParaRPr>
              <a:solidFill>
                <a:schemeClr val="dk1"/>
              </a:solidFill>
              <a:latin typeface="Arial"/>
              <a:ea typeface="Arial"/>
              <a:cs typeface="Arial"/>
              <a:sym typeface="Arial"/>
            </a:endParaRPr>
          </a:p>
          <a:p>
            <a:pPr indent="-342900" lvl="0" marL="457200" rtl="0" algn="l">
              <a:lnSpc>
                <a:spcPct val="90000"/>
              </a:lnSpc>
              <a:spcBef>
                <a:spcPts val="1000"/>
              </a:spcBef>
              <a:spcAft>
                <a:spcPts val="0"/>
              </a:spcAft>
              <a:buClr>
                <a:schemeClr val="dk1"/>
              </a:buClr>
              <a:buSzPts val="1800"/>
              <a:buAutoNum type="arabicPeriod"/>
            </a:pPr>
            <a:r>
              <a:rPr lang="en-US">
                <a:solidFill>
                  <a:schemeClr val="dk1"/>
                </a:solidFill>
              </a:rPr>
              <a:t>Making someone take medication </a:t>
            </a:r>
            <a:endParaRPr>
              <a:solidFill>
                <a:schemeClr val="dk1"/>
              </a:solidFill>
            </a:endParaRPr>
          </a:p>
          <a:p>
            <a:pPr indent="-342900" lvl="0" marL="457200" rtl="0" algn="l">
              <a:lnSpc>
                <a:spcPct val="90000"/>
              </a:lnSpc>
              <a:spcBef>
                <a:spcPts val="0"/>
              </a:spcBef>
              <a:spcAft>
                <a:spcPts val="0"/>
              </a:spcAft>
              <a:buClr>
                <a:schemeClr val="dk1"/>
              </a:buClr>
              <a:buSzPts val="1800"/>
              <a:buAutoNum type="arabicPeriod"/>
            </a:pPr>
            <a:r>
              <a:rPr lang="en-US">
                <a:solidFill>
                  <a:schemeClr val="dk1"/>
                </a:solidFill>
              </a:rPr>
              <a:t>Concerns about unhealthy relationships</a:t>
            </a:r>
            <a:endParaRPr>
              <a:solidFill>
                <a:schemeClr val="dk1"/>
              </a:solidFill>
            </a:endParaRPr>
          </a:p>
          <a:p>
            <a:pPr indent="-342900" lvl="0" marL="457200" rtl="0" algn="l">
              <a:lnSpc>
                <a:spcPct val="90000"/>
              </a:lnSpc>
              <a:spcBef>
                <a:spcPts val="0"/>
              </a:spcBef>
              <a:spcAft>
                <a:spcPts val="0"/>
              </a:spcAft>
              <a:buClr>
                <a:schemeClr val="dk1"/>
              </a:buClr>
              <a:buSzPts val="1800"/>
              <a:buAutoNum type="arabicPeriod"/>
            </a:pPr>
            <a:r>
              <a:rPr lang="en-US">
                <a:solidFill>
                  <a:schemeClr val="dk1"/>
                </a:solidFill>
              </a:rPr>
              <a:t>Addiction concerns (gambling and substance use)</a:t>
            </a:r>
            <a:endParaRPr>
              <a:solidFill>
                <a:schemeClr val="dk1"/>
              </a:solidFill>
            </a:endParaRPr>
          </a:p>
          <a:p>
            <a:pPr indent="-342900" lvl="0" marL="457200" rtl="0" algn="l">
              <a:lnSpc>
                <a:spcPct val="90000"/>
              </a:lnSpc>
              <a:spcBef>
                <a:spcPts val="0"/>
              </a:spcBef>
              <a:spcAft>
                <a:spcPts val="0"/>
              </a:spcAft>
              <a:buClr>
                <a:schemeClr val="dk1"/>
              </a:buClr>
              <a:buSzPts val="1800"/>
              <a:buAutoNum type="arabicPeriod"/>
            </a:pPr>
            <a:r>
              <a:rPr lang="en-US">
                <a:solidFill>
                  <a:schemeClr val="dk1"/>
                </a:solidFill>
              </a:rPr>
              <a:t>Family discord</a:t>
            </a:r>
            <a:endParaRPr>
              <a:solidFill>
                <a:schemeClr val="dk1"/>
              </a:solidFill>
            </a:endParaRPr>
          </a:p>
          <a:p>
            <a:pPr indent="0" lvl="0" marL="228600" rtl="0" algn="l">
              <a:lnSpc>
                <a:spcPct val="100000"/>
              </a:lnSpc>
              <a:spcBef>
                <a:spcPts val="1000"/>
              </a:spcBef>
              <a:spcAft>
                <a:spcPts val="0"/>
              </a:spcAft>
              <a:buSzPts val="1800"/>
              <a:buNone/>
            </a:pPr>
            <a:r>
              <a:t/>
            </a:r>
            <a:endParaRPr>
              <a:solidFill>
                <a:schemeClr val="dk1"/>
              </a:solidFill>
              <a:latin typeface="Alegreya"/>
              <a:ea typeface="Alegreya"/>
              <a:cs typeface="Alegreya"/>
              <a:sym typeface="Alegreya"/>
            </a:endParaRPr>
          </a:p>
        </p:txBody>
      </p:sp>
      <p:sp>
        <p:nvSpPr>
          <p:cNvPr id="184" name="Google Shape;184;g269aec87d2c_0_33"/>
          <p:cNvSpPr txBox="1"/>
          <p:nvPr/>
        </p:nvSpPr>
        <p:spPr>
          <a:xfrm>
            <a:off x="944875" y="759425"/>
            <a:ext cx="10544700" cy="1334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b="0" i="0" lang="en-US" sz="4400" u="none" cap="none" strike="noStrike">
                <a:solidFill>
                  <a:schemeClr val="dk1"/>
                </a:solidFill>
                <a:latin typeface="Arial"/>
                <a:ea typeface="Arial"/>
                <a:cs typeface="Arial"/>
                <a:sym typeface="Arial"/>
              </a:rPr>
              <a:t>Problems that Guardianship does NOT solve</a:t>
            </a:r>
            <a:endParaRPr b="0" i="0" sz="1400" u="none" cap="none" strike="noStrike">
              <a:solidFill>
                <a:srgbClr val="000000"/>
              </a:solidFill>
              <a:latin typeface="Arial"/>
              <a:ea typeface="Arial"/>
              <a:cs typeface="Arial"/>
              <a:sym typeface="Arial"/>
            </a:endParaRPr>
          </a:p>
        </p:txBody>
      </p:sp>
      <p:pic>
        <p:nvPicPr>
          <p:cNvPr descr="A close-up of a logo&#10;&#10;Description automatically generated" id="185" name="Google Shape;185;g269aec87d2c_0_33"/>
          <p:cNvPicPr preferRelativeResize="0"/>
          <p:nvPr/>
        </p:nvPicPr>
        <p:blipFill rotWithShape="1">
          <a:blip r:embed="rId3">
            <a:alphaModFix/>
          </a:blip>
          <a:srcRect b="0" l="0" r="0" t="0"/>
          <a:stretch/>
        </p:blipFill>
        <p:spPr>
          <a:xfrm>
            <a:off x="9274628" y="5803685"/>
            <a:ext cx="2721426" cy="773824"/>
          </a:xfrm>
          <a:prstGeom prst="rect">
            <a:avLst/>
          </a:prstGeom>
          <a:noFill/>
          <a:ln>
            <a:noFill/>
          </a:ln>
        </p:spPr>
      </p:pic>
      <p:sp>
        <p:nvSpPr>
          <p:cNvPr id="186" name="Google Shape;186;g269aec87d2c_0_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0" name="Shape 190"/>
        <p:cNvGrpSpPr/>
        <p:nvPr/>
      </p:nvGrpSpPr>
      <p:grpSpPr>
        <a:xfrm>
          <a:off x="0" y="0"/>
          <a:ext cx="0" cy="0"/>
          <a:chOff x="0" y="0"/>
          <a:chExt cx="0" cy="0"/>
        </a:xfrm>
      </p:grpSpPr>
      <p:sp>
        <p:nvSpPr>
          <p:cNvPr id="191" name="Google Shape;191;g269aec87d2c_0_53"/>
          <p:cNvSpPr/>
          <p:nvPr/>
        </p:nvSpPr>
        <p:spPr>
          <a:xfrm>
            <a:off x="3048" y="0"/>
            <a:ext cx="12189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2" name="Google Shape;192;g269aec87d2c_0_53"/>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3" name="Google Shape;193;g269aec87d2c_0_53"/>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4" name="Google Shape;194;g269aec87d2c_0_53"/>
          <p:cNvSpPr/>
          <p:nvPr/>
        </p:nvSpPr>
        <p:spPr>
          <a:xfrm>
            <a:off x="2815929" y="148929"/>
            <a:ext cx="6560100" cy="65601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5" name="Google Shape;195;g269aec87d2c_0_53"/>
          <p:cNvSpPr txBox="1"/>
          <p:nvPr>
            <p:ph type="title"/>
          </p:nvPr>
        </p:nvSpPr>
        <p:spPr>
          <a:xfrm>
            <a:off x="3345005" y="1903268"/>
            <a:ext cx="5562000" cy="2513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Arial"/>
              <a:buNone/>
            </a:pPr>
            <a:r>
              <a:rPr lang="en-US" sz="6000"/>
              <a:t>Capacity for What?</a:t>
            </a:r>
            <a:endParaRPr/>
          </a:p>
        </p:txBody>
      </p:sp>
      <p:sp>
        <p:nvSpPr>
          <p:cNvPr id="196" name="Google Shape;196;g269aec87d2c_0_53"/>
          <p:cNvSpPr/>
          <p:nvPr/>
        </p:nvSpPr>
        <p:spPr>
          <a:xfrm flipH="1" rot="-1577528">
            <a:off x="2494144" y="6131"/>
            <a:ext cx="6816149" cy="6816149"/>
          </a:xfrm>
          <a:prstGeom prst="arc">
            <a:avLst>
              <a:gd fmla="val 16200000" name="adj1"/>
              <a:gd fmla="val 20093138" name="adj2"/>
            </a:avLst>
          </a:prstGeom>
          <a:noFill/>
          <a:ln cap="rnd" cmpd="sng" w="127000">
            <a:solidFill>
              <a:schemeClr val="accent4">
                <a:alpha val="93333"/>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7" name="Google Shape;197;g269aec87d2c_0_53"/>
          <p:cNvSpPr/>
          <p:nvPr/>
        </p:nvSpPr>
        <p:spPr>
          <a:xfrm>
            <a:off x="8200995" y="5310973"/>
            <a:ext cx="705900" cy="6867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8" name="Google Shape;198;g269aec87d2c_0_5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A close-up of a logo&#10;&#10;Description automatically generated" id="199" name="Google Shape;199;g269aec87d2c_0_53"/>
          <p:cNvPicPr preferRelativeResize="0"/>
          <p:nvPr/>
        </p:nvPicPr>
        <p:blipFill rotWithShape="1">
          <a:blip r:embed="rId3">
            <a:alphaModFix/>
          </a:blip>
          <a:srcRect b="0" l="0" r="0" t="0"/>
          <a:stretch/>
        </p:blipFill>
        <p:spPr>
          <a:xfrm>
            <a:off x="9274628" y="5803685"/>
            <a:ext cx="2721426" cy="7738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69aec87d2c_3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solidFill>
                  <a:srgbClr val="000000"/>
                </a:solidFill>
              </a:rPr>
              <a:t>Basics about Capacity</a:t>
            </a:r>
            <a:endParaRPr>
              <a:solidFill>
                <a:srgbClr val="000000"/>
              </a:solidFill>
            </a:endParaRPr>
          </a:p>
        </p:txBody>
      </p:sp>
      <p:sp>
        <p:nvSpPr>
          <p:cNvPr id="206" name="Google Shape;206;g269aec87d2c_3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solidFill>
                  <a:schemeClr val="dk1"/>
                </a:solidFill>
              </a:rPr>
              <a:t>Capacity is the ability to make and communicate well-reasoned decisions</a:t>
            </a:r>
            <a:endParaRPr>
              <a:solidFill>
                <a:schemeClr val="dk1"/>
              </a:solidFill>
            </a:endParaRPr>
          </a:p>
          <a:p>
            <a:pPr indent="-342900" lvl="0" marL="457200" rtl="0" algn="l">
              <a:lnSpc>
                <a:spcPct val="90000"/>
              </a:lnSpc>
              <a:spcBef>
                <a:spcPts val="1000"/>
              </a:spcBef>
              <a:spcAft>
                <a:spcPts val="0"/>
              </a:spcAft>
              <a:buClr>
                <a:schemeClr val="dk1"/>
              </a:buClr>
              <a:buSzPts val="1800"/>
              <a:buAutoNum type="arabicPeriod"/>
            </a:pPr>
            <a:r>
              <a:rPr lang="en-US">
                <a:solidFill>
                  <a:schemeClr val="dk1"/>
                </a:solidFill>
              </a:rPr>
              <a:t>Can vary throughout the day and from week to week</a:t>
            </a:r>
            <a:endParaRPr>
              <a:solidFill>
                <a:schemeClr val="dk1"/>
              </a:solidFill>
            </a:endParaRPr>
          </a:p>
          <a:p>
            <a:pPr indent="-342900" lvl="0" marL="457200" rtl="0" algn="l">
              <a:lnSpc>
                <a:spcPct val="90000"/>
              </a:lnSpc>
              <a:spcBef>
                <a:spcPts val="0"/>
              </a:spcBef>
              <a:spcAft>
                <a:spcPts val="0"/>
              </a:spcAft>
              <a:buClr>
                <a:schemeClr val="dk1"/>
              </a:buClr>
              <a:buSzPts val="1800"/>
              <a:buAutoNum type="arabicPeriod"/>
            </a:pPr>
            <a:r>
              <a:rPr lang="en-US">
                <a:solidFill>
                  <a:schemeClr val="dk1"/>
                </a:solidFill>
              </a:rPr>
              <a:t>Has no on/off switch</a:t>
            </a:r>
            <a:endParaRPr>
              <a:solidFill>
                <a:schemeClr val="dk1"/>
              </a:solidFill>
            </a:endParaRPr>
          </a:p>
          <a:p>
            <a:pPr indent="-342900" lvl="0" marL="457200" rtl="0" algn="l">
              <a:lnSpc>
                <a:spcPct val="90000"/>
              </a:lnSpc>
              <a:spcBef>
                <a:spcPts val="0"/>
              </a:spcBef>
              <a:spcAft>
                <a:spcPts val="0"/>
              </a:spcAft>
              <a:buClr>
                <a:schemeClr val="dk1"/>
              </a:buClr>
              <a:buSzPts val="1800"/>
              <a:buAutoNum type="arabicPeriod"/>
            </a:pPr>
            <a:r>
              <a:rPr lang="en-US">
                <a:solidFill>
                  <a:schemeClr val="dk1"/>
                </a:solidFill>
              </a:rPr>
              <a:t>It is on a spectrum</a:t>
            </a:r>
            <a:endParaRPr>
              <a:solidFill>
                <a:schemeClr val="dk1"/>
              </a:solidFill>
            </a:endParaRPr>
          </a:p>
          <a:p>
            <a:pPr indent="-342900" lvl="0" marL="457200" rtl="0" algn="l">
              <a:lnSpc>
                <a:spcPct val="90000"/>
              </a:lnSpc>
              <a:spcBef>
                <a:spcPts val="0"/>
              </a:spcBef>
              <a:spcAft>
                <a:spcPts val="0"/>
              </a:spcAft>
              <a:buClr>
                <a:schemeClr val="dk1"/>
              </a:buClr>
              <a:buSzPts val="1800"/>
              <a:buAutoNum type="arabicPeriod"/>
            </a:pPr>
            <a:r>
              <a:rPr lang="en-US">
                <a:solidFill>
                  <a:schemeClr val="dk1"/>
                </a:solidFill>
              </a:rPr>
              <a:t>May have capacity in one area but not another</a:t>
            </a:r>
            <a:endParaRPr>
              <a:solidFill>
                <a:schemeClr val="dk1"/>
              </a:solidFill>
            </a:endParaRPr>
          </a:p>
          <a:p>
            <a:pPr indent="-342900" lvl="0" marL="457200" rtl="0" algn="l">
              <a:lnSpc>
                <a:spcPct val="90000"/>
              </a:lnSpc>
              <a:spcBef>
                <a:spcPts val="0"/>
              </a:spcBef>
              <a:spcAft>
                <a:spcPts val="0"/>
              </a:spcAft>
              <a:buClr>
                <a:schemeClr val="dk1"/>
              </a:buClr>
              <a:buSzPts val="1800"/>
              <a:buAutoNum type="arabicPeriod"/>
            </a:pPr>
            <a:r>
              <a:rPr lang="en-US">
                <a:solidFill>
                  <a:schemeClr val="dk1"/>
                </a:solidFill>
              </a:rPr>
              <a:t>Confusion may be temporary based on a variety of factors including medication interactions, UTI, electrolyte imbalances, etc.</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sp>
        <p:nvSpPr>
          <p:cNvPr id="207" name="Google Shape;207;g269aec87d2c_3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descr="Smoking outline" id="212" name="Google Shape;212;p21"/>
          <p:cNvPicPr preferRelativeResize="0"/>
          <p:nvPr/>
        </p:nvPicPr>
        <p:blipFill rotWithShape="1">
          <a:blip r:embed="rId3">
            <a:alphaModFix/>
          </a:blip>
          <a:srcRect b="0" l="0" r="0" t="0"/>
          <a:stretch/>
        </p:blipFill>
        <p:spPr>
          <a:xfrm>
            <a:off x="6096000" y="3530600"/>
            <a:ext cx="914400" cy="914400"/>
          </a:xfrm>
          <a:prstGeom prst="rect">
            <a:avLst/>
          </a:prstGeom>
          <a:noFill/>
          <a:ln>
            <a:noFill/>
          </a:ln>
        </p:spPr>
      </p:pic>
      <p:sp>
        <p:nvSpPr>
          <p:cNvPr id="213" name="Google Shape;213;p21"/>
          <p:cNvSpPr txBox="1"/>
          <p:nvPr>
            <p:ph type="title"/>
          </p:nvPr>
        </p:nvSpPr>
        <p:spPr>
          <a:xfrm>
            <a:off x="649224" y="365124"/>
            <a:ext cx="10552176" cy="114741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US">
                <a:solidFill>
                  <a:schemeClr val="dk1"/>
                </a:solidFill>
              </a:rPr>
              <a:t>Capacity for What?</a:t>
            </a:r>
            <a:endParaRPr/>
          </a:p>
        </p:txBody>
      </p:sp>
      <p:grpSp>
        <p:nvGrpSpPr>
          <p:cNvPr id="214" name="Google Shape;214;p21"/>
          <p:cNvGrpSpPr/>
          <p:nvPr/>
        </p:nvGrpSpPr>
        <p:grpSpPr>
          <a:xfrm>
            <a:off x="973569" y="1596126"/>
            <a:ext cx="9903485" cy="4607930"/>
            <a:chOff x="324345" y="1"/>
            <a:chExt cx="9903485" cy="4607930"/>
          </a:xfrm>
        </p:grpSpPr>
        <p:sp>
          <p:nvSpPr>
            <p:cNvPr id="215" name="Google Shape;215;p21"/>
            <p:cNvSpPr/>
            <p:nvPr/>
          </p:nvSpPr>
          <p:spPr>
            <a:xfrm>
              <a:off x="324345" y="1659"/>
              <a:ext cx="2303136" cy="1381881"/>
            </a:xfrm>
            <a:prstGeom prst="rect">
              <a:avLst/>
            </a:prstGeom>
            <a:solidFill>
              <a:srgbClr val="19ACE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1"/>
            <p:cNvSpPr txBox="1"/>
            <p:nvPr/>
          </p:nvSpPr>
          <p:spPr>
            <a:xfrm>
              <a:off x="324345" y="1659"/>
              <a:ext cx="2303136" cy="1381881"/>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Money</a:t>
              </a:r>
              <a:endParaRPr b="0" i="0" sz="1400" u="none" cap="none" strike="noStrike">
                <a:solidFill>
                  <a:srgbClr val="000000"/>
                </a:solidFill>
                <a:latin typeface="Arial"/>
                <a:ea typeface="Arial"/>
                <a:cs typeface="Arial"/>
                <a:sym typeface="Arial"/>
              </a:endParaRPr>
            </a:p>
          </p:txBody>
        </p:sp>
        <p:sp>
          <p:nvSpPr>
            <p:cNvPr id="217" name="Google Shape;217;p21"/>
            <p:cNvSpPr/>
            <p:nvPr/>
          </p:nvSpPr>
          <p:spPr>
            <a:xfrm>
              <a:off x="2888265" y="1"/>
              <a:ext cx="2303136" cy="1381881"/>
            </a:xfrm>
            <a:prstGeom prst="rect">
              <a:avLst/>
            </a:prstGeom>
            <a:solidFill>
              <a:srgbClr val="19ACE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1"/>
            <p:cNvSpPr txBox="1"/>
            <p:nvPr/>
          </p:nvSpPr>
          <p:spPr>
            <a:xfrm>
              <a:off x="2888265" y="1"/>
              <a:ext cx="2303136" cy="1381881"/>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Arial"/>
                <a:buNone/>
              </a:pPr>
              <a:r>
                <a:rPr b="0" i="0" lang="en-US" sz="2400" u="none" cap="none" strike="noStrike">
                  <a:solidFill>
                    <a:schemeClr val="lt1"/>
                  </a:solidFill>
                  <a:latin typeface="Arial"/>
                  <a:ea typeface="Arial"/>
                  <a:cs typeface="Arial"/>
                  <a:sym typeface="Arial"/>
                </a:rPr>
                <a:t>Medical Decisions?</a:t>
              </a:r>
              <a:endParaRPr b="0" i="0" sz="1200" u="none" cap="none" strike="noStrike">
                <a:solidFill>
                  <a:srgbClr val="000000"/>
                </a:solidFill>
                <a:latin typeface="Arial"/>
                <a:ea typeface="Arial"/>
                <a:cs typeface="Arial"/>
                <a:sym typeface="Arial"/>
              </a:endParaRPr>
            </a:p>
          </p:txBody>
        </p:sp>
        <p:sp>
          <p:nvSpPr>
            <p:cNvPr id="219" name="Google Shape;219;p21"/>
            <p:cNvSpPr/>
            <p:nvPr/>
          </p:nvSpPr>
          <p:spPr>
            <a:xfrm>
              <a:off x="5391244" y="1659"/>
              <a:ext cx="2303136" cy="1381881"/>
            </a:xfrm>
            <a:prstGeom prst="rect">
              <a:avLst/>
            </a:prstGeom>
            <a:solidFill>
              <a:srgbClr val="19ACE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1"/>
            <p:cNvSpPr txBox="1"/>
            <p:nvPr/>
          </p:nvSpPr>
          <p:spPr>
            <a:xfrm>
              <a:off x="5391244" y="1659"/>
              <a:ext cx="2303136" cy="1381881"/>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Arial"/>
                <a:buNone/>
              </a:pPr>
              <a:r>
                <a:rPr b="0" i="0" lang="en-US" sz="2400" u="none" cap="none" strike="noStrike">
                  <a:solidFill>
                    <a:schemeClr val="lt1"/>
                  </a:solidFill>
                  <a:latin typeface="Arial"/>
                  <a:ea typeface="Arial"/>
                  <a:cs typeface="Arial"/>
                  <a:sym typeface="Arial"/>
                </a:rPr>
                <a:t>Property?</a:t>
              </a:r>
              <a:endParaRPr b="0" i="0" sz="1200" u="none" cap="none" strike="noStrike">
                <a:solidFill>
                  <a:srgbClr val="000000"/>
                </a:solidFill>
                <a:latin typeface="Arial"/>
                <a:ea typeface="Arial"/>
                <a:cs typeface="Arial"/>
                <a:sym typeface="Arial"/>
              </a:endParaRPr>
            </a:p>
          </p:txBody>
        </p:sp>
        <p:sp>
          <p:nvSpPr>
            <p:cNvPr id="221" name="Google Shape;221;p21"/>
            <p:cNvSpPr/>
            <p:nvPr/>
          </p:nvSpPr>
          <p:spPr>
            <a:xfrm>
              <a:off x="7924694" y="1659"/>
              <a:ext cx="2303136" cy="1381881"/>
            </a:xfrm>
            <a:prstGeom prst="rect">
              <a:avLst/>
            </a:prstGeom>
            <a:solidFill>
              <a:srgbClr val="19ACE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1"/>
            <p:cNvSpPr txBox="1"/>
            <p:nvPr/>
          </p:nvSpPr>
          <p:spPr>
            <a:xfrm>
              <a:off x="7924694" y="1659"/>
              <a:ext cx="2303136" cy="1381881"/>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Arial"/>
                <a:buNone/>
              </a:pPr>
              <a:r>
                <a:rPr b="0" i="0" lang="en-US" sz="2500" u="none" cap="none" strike="noStrike">
                  <a:solidFill>
                    <a:schemeClr val="lt1"/>
                  </a:solidFill>
                  <a:latin typeface="Arial"/>
                  <a:ea typeface="Arial"/>
                  <a:cs typeface="Arial"/>
                  <a:sym typeface="Arial"/>
                </a:rPr>
                <a:t>Visitors?</a:t>
              </a:r>
              <a:endParaRPr b="0" i="0" sz="1300" u="none" cap="none" strike="noStrike">
                <a:solidFill>
                  <a:srgbClr val="000000"/>
                </a:solidFill>
                <a:latin typeface="Arial"/>
                <a:ea typeface="Arial"/>
                <a:cs typeface="Arial"/>
                <a:sym typeface="Arial"/>
              </a:endParaRPr>
            </a:p>
          </p:txBody>
        </p:sp>
        <p:sp>
          <p:nvSpPr>
            <p:cNvPr id="223" name="Google Shape;223;p21"/>
            <p:cNvSpPr/>
            <p:nvPr/>
          </p:nvSpPr>
          <p:spPr>
            <a:xfrm>
              <a:off x="324345" y="1613855"/>
              <a:ext cx="2303136" cy="1381881"/>
            </a:xfrm>
            <a:prstGeom prst="rect">
              <a:avLst/>
            </a:prstGeom>
            <a:solidFill>
              <a:srgbClr val="19ACE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1"/>
            <p:cNvSpPr txBox="1"/>
            <p:nvPr/>
          </p:nvSpPr>
          <p:spPr>
            <a:xfrm>
              <a:off x="324345" y="1613855"/>
              <a:ext cx="2303136" cy="1381881"/>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2600"/>
                <a:buFont typeface="Arial"/>
                <a:buNone/>
              </a:pPr>
              <a:r>
                <a:rPr b="0" i="0" lang="en-US" sz="1800" u="none" cap="none" strike="noStrike">
                  <a:solidFill>
                    <a:schemeClr val="lt1"/>
                  </a:solidFill>
                  <a:latin typeface="Arial"/>
                  <a:ea typeface="Arial"/>
                  <a:cs typeface="Arial"/>
                  <a:sym typeface="Arial"/>
                </a:rPr>
                <a:t>Intimate Relationships?</a:t>
              </a:r>
              <a:endParaRPr b="0" i="0" sz="1800" u="none" cap="none" strike="noStrike">
                <a:solidFill>
                  <a:srgbClr val="000000"/>
                </a:solidFill>
                <a:latin typeface="Arial"/>
                <a:ea typeface="Arial"/>
                <a:cs typeface="Arial"/>
                <a:sym typeface="Arial"/>
              </a:endParaRPr>
            </a:p>
          </p:txBody>
        </p:sp>
        <p:sp>
          <p:nvSpPr>
            <p:cNvPr id="225" name="Google Shape;225;p21"/>
            <p:cNvSpPr/>
            <p:nvPr/>
          </p:nvSpPr>
          <p:spPr>
            <a:xfrm>
              <a:off x="2857795" y="1613855"/>
              <a:ext cx="2303136" cy="1381881"/>
            </a:xfrm>
            <a:prstGeom prst="rect">
              <a:avLst/>
            </a:prstGeom>
            <a:solidFill>
              <a:srgbClr val="19ACE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1"/>
            <p:cNvSpPr txBox="1"/>
            <p:nvPr/>
          </p:nvSpPr>
          <p:spPr>
            <a:xfrm>
              <a:off x="2857795" y="1613855"/>
              <a:ext cx="2303136" cy="1381881"/>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Arial"/>
                <a:buNone/>
              </a:pPr>
              <a:r>
                <a:t/>
              </a:r>
              <a:endParaRPr b="0" i="0" sz="24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2600"/>
                <a:buFont typeface="Arial"/>
                <a:buNone/>
              </a:pPr>
              <a:r>
                <a:t/>
              </a:r>
              <a:endParaRPr b="0" i="0" sz="24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2600"/>
                <a:buFont typeface="Arial"/>
                <a:buNone/>
              </a:pPr>
              <a:r>
                <a:rPr b="0" i="0" lang="en-US" sz="2400" u="none" cap="none" strike="noStrike">
                  <a:solidFill>
                    <a:schemeClr val="lt1"/>
                  </a:solidFill>
                  <a:latin typeface="Arial"/>
                  <a:ea typeface="Arial"/>
                  <a:cs typeface="Arial"/>
                  <a:sym typeface="Arial"/>
                </a:rPr>
                <a:t>Contracts?</a:t>
              </a:r>
              <a:endParaRPr b="0" i="0" sz="1200" u="none" cap="none" strike="noStrike">
                <a:solidFill>
                  <a:srgbClr val="000000"/>
                </a:solidFill>
                <a:latin typeface="Arial"/>
                <a:ea typeface="Arial"/>
                <a:cs typeface="Arial"/>
                <a:sym typeface="Arial"/>
              </a:endParaRPr>
            </a:p>
          </p:txBody>
        </p:sp>
        <p:sp>
          <p:nvSpPr>
            <p:cNvPr id="227" name="Google Shape;227;p21"/>
            <p:cNvSpPr/>
            <p:nvPr/>
          </p:nvSpPr>
          <p:spPr>
            <a:xfrm>
              <a:off x="5391244" y="1613855"/>
              <a:ext cx="2303136" cy="1381881"/>
            </a:xfrm>
            <a:prstGeom prst="rect">
              <a:avLst/>
            </a:prstGeom>
            <a:solidFill>
              <a:srgbClr val="19ACE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21"/>
            <p:cNvSpPr txBox="1"/>
            <p:nvPr/>
          </p:nvSpPr>
          <p:spPr>
            <a:xfrm>
              <a:off x="5391244" y="1613855"/>
              <a:ext cx="2303136" cy="1381881"/>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Smoking? </a:t>
              </a:r>
              <a:endParaRPr b="0" i="0" sz="1400" u="none" cap="none" strike="noStrike">
                <a:solidFill>
                  <a:srgbClr val="000000"/>
                </a:solidFill>
                <a:latin typeface="Arial"/>
                <a:ea typeface="Arial"/>
                <a:cs typeface="Arial"/>
                <a:sym typeface="Arial"/>
              </a:endParaRPr>
            </a:p>
          </p:txBody>
        </p:sp>
        <p:sp>
          <p:nvSpPr>
            <p:cNvPr id="229" name="Google Shape;229;p21"/>
            <p:cNvSpPr/>
            <p:nvPr/>
          </p:nvSpPr>
          <p:spPr>
            <a:xfrm>
              <a:off x="7892796" y="1603573"/>
              <a:ext cx="2303136" cy="1381881"/>
            </a:xfrm>
            <a:prstGeom prst="rect">
              <a:avLst/>
            </a:prstGeom>
            <a:solidFill>
              <a:srgbClr val="19ACE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1"/>
            <p:cNvSpPr txBox="1"/>
            <p:nvPr/>
          </p:nvSpPr>
          <p:spPr>
            <a:xfrm>
              <a:off x="7892796" y="1603573"/>
              <a:ext cx="2303136" cy="1381881"/>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Arial"/>
                <a:buNone/>
              </a:pPr>
              <a:r>
                <a:rPr b="0" i="0" lang="en-US" sz="2600" u="none" cap="none" strike="noStrike">
                  <a:solidFill>
                    <a:schemeClr val="lt1"/>
                  </a:solidFill>
                  <a:latin typeface="Arial"/>
                  <a:ea typeface="Arial"/>
                  <a:cs typeface="Arial"/>
                  <a:sym typeface="Arial"/>
                </a:rPr>
                <a:t>Food?</a:t>
              </a:r>
              <a:endParaRPr b="0" i="0" sz="1400" u="none" cap="none" strike="noStrike">
                <a:solidFill>
                  <a:srgbClr val="000000"/>
                </a:solidFill>
                <a:latin typeface="Arial"/>
                <a:ea typeface="Arial"/>
                <a:cs typeface="Arial"/>
                <a:sym typeface="Arial"/>
              </a:endParaRPr>
            </a:p>
          </p:txBody>
        </p:sp>
        <p:sp>
          <p:nvSpPr>
            <p:cNvPr id="231" name="Google Shape;231;p21"/>
            <p:cNvSpPr/>
            <p:nvPr/>
          </p:nvSpPr>
          <p:spPr>
            <a:xfrm>
              <a:off x="2857795" y="3226050"/>
              <a:ext cx="2303136" cy="1381881"/>
            </a:xfrm>
            <a:prstGeom prst="rect">
              <a:avLst/>
            </a:prstGeom>
            <a:solidFill>
              <a:srgbClr val="19ACE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1"/>
            <p:cNvSpPr txBox="1"/>
            <p:nvPr/>
          </p:nvSpPr>
          <p:spPr>
            <a:xfrm>
              <a:off x="2857795" y="3226050"/>
              <a:ext cx="2303136" cy="1381881"/>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Arial"/>
                <a:buNone/>
              </a:pPr>
              <a:r>
                <a:rPr b="0" i="0" lang="en-US" sz="2400" u="none" cap="none" strike="noStrike">
                  <a:solidFill>
                    <a:schemeClr val="lt1"/>
                  </a:solidFill>
                  <a:latin typeface="Arial"/>
                  <a:ea typeface="Arial"/>
                  <a:cs typeface="Arial"/>
                  <a:sym typeface="Arial"/>
                </a:rPr>
                <a:t>Powers of Attorney?</a:t>
              </a:r>
              <a:endParaRPr b="0" i="0" sz="1200" u="none" cap="none" strike="noStrike">
                <a:solidFill>
                  <a:srgbClr val="000000"/>
                </a:solidFill>
                <a:latin typeface="Arial"/>
                <a:ea typeface="Arial"/>
                <a:cs typeface="Arial"/>
                <a:sym typeface="Arial"/>
              </a:endParaRPr>
            </a:p>
          </p:txBody>
        </p:sp>
        <p:sp>
          <p:nvSpPr>
            <p:cNvPr id="233" name="Google Shape;233;p21"/>
            <p:cNvSpPr/>
            <p:nvPr/>
          </p:nvSpPr>
          <p:spPr>
            <a:xfrm>
              <a:off x="5391244" y="3226050"/>
              <a:ext cx="2303136" cy="1381881"/>
            </a:xfrm>
            <a:prstGeom prst="rect">
              <a:avLst/>
            </a:prstGeom>
            <a:solidFill>
              <a:srgbClr val="19ACE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1"/>
            <p:cNvSpPr txBox="1"/>
            <p:nvPr/>
          </p:nvSpPr>
          <p:spPr>
            <a:xfrm>
              <a:off x="5391244" y="3226050"/>
              <a:ext cx="2303136" cy="1381881"/>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Arial"/>
                <a:buNone/>
              </a:pPr>
              <a:r>
                <a:rPr b="0" i="0" lang="en-US" sz="2400" u="none" cap="none" strike="noStrike">
                  <a:solidFill>
                    <a:schemeClr val="lt1"/>
                  </a:solidFill>
                  <a:latin typeface="Arial"/>
                  <a:ea typeface="Arial"/>
                  <a:cs typeface="Arial"/>
                  <a:sym typeface="Arial"/>
                </a:rPr>
                <a:t>Living Arrangements?</a:t>
              </a:r>
              <a:endParaRPr b="0" i="0" sz="1200" u="none" cap="none" strike="noStrike">
                <a:solidFill>
                  <a:srgbClr val="000000"/>
                </a:solidFill>
                <a:latin typeface="Arial"/>
                <a:ea typeface="Arial"/>
                <a:cs typeface="Arial"/>
                <a:sym typeface="Arial"/>
              </a:endParaRPr>
            </a:p>
          </p:txBody>
        </p:sp>
      </p:grpSp>
      <p:pic>
        <p:nvPicPr>
          <p:cNvPr descr="Piggy Bank outline" id="235" name="Google Shape;235;p21"/>
          <p:cNvPicPr preferRelativeResize="0"/>
          <p:nvPr/>
        </p:nvPicPr>
        <p:blipFill rotWithShape="1">
          <a:blip r:embed="rId4">
            <a:alphaModFix/>
          </a:blip>
          <a:srcRect b="0" l="-13040" r="13039" t="0"/>
          <a:stretch/>
        </p:blipFill>
        <p:spPr>
          <a:xfrm>
            <a:off x="1021452" y="2237585"/>
            <a:ext cx="773825" cy="773825"/>
          </a:xfrm>
          <a:prstGeom prst="rect">
            <a:avLst/>
          </a:prstGeom>
          <a:noFill/>
          <a:ln>
            <a:noFill/>
          </a:ln>
        </p:spPr>
      </p:pic>
      <p:pic>
        <p:nvPicPr>
          <p:cNvPr descr="Stethoscope outline" id="236" name="Google Shape;236;p21"/>
          <p:cNvPicPr preferRelativeResize="0"/>
          <p:nvPr/>
        </p:nvPicPr>
        <p:blipFill rotWithShape="1">
          <a:blip r:embed="rId5">
            <a:alphaModFix/>
          </a:blip>
          <a:srcRect b="0" l="0" r="0" t="0"/>
          <a:stretch/>
        </p:blipFill>
        <p:spPr>
          <a:xfrm>
            <a:off x="3511802" y="1596123"/>
            <a:ext cx="798576" cy="798576"/>
          </a:xfrm>
          <a:prstGeom prst="rect">
            <a:avLst/>
          </a:prstGeom>
          <a:noFill/>
          <a:ln>
            <a:noFill/>
          </a:ln>
        </p:spPr>
      </p:pic>
      <p:pic>
        <p:nvPicPr>
          <p:cNvPr descr="Home outline" id="237" name="Google Shape;237;p21"/>
          <p:cNvPicPr preferRelativeResize="0"/>
          <p:nvPr/>
        </p:nvPicPr>
        <p:blipFill rotWithShape="1">
          <a:blip r:embed="rId6">
            <a:alphaModFix/>
          </a:blip>
          <a:srcRect b="0" l="0" r="0" t="0"/>
          <a:stretch/>
        </p:blipFill>
        <p:spPr>
          <a:xfrm>
            <a:off x="6026901" y="2180199"/>
            <a:ext cx="798575" cy="798575"/>
          </a:xfrm>
          <a:prstGeom prst="rect">
            <a:avLst/>
          </a:prstGeom>
          <a:noFill/>
          <a:ln>
            <a:noFill/>
          </a:ln>
        </p:spPr>
      </p:pic>
      <p:pic>
        <p:nvPicPr>
          <p:cNvPr descr="Two Men outline" id="238" name="Google Shape;238;p21"/>
          <p:cNvPicPr preferRelativeResize="0"/>
          <p:nvPr/>
        </p:nvPicPr>
        <p:blipFill rotWithShape="1">
          <a:blip r:embed="rId7">
            <a:alphaModFix/>
          </a:blip>
          <a:srcRect b="0" l="0" r="0" t="0"/>
          <a:stretch/>
        </p:blipFill>
        <p:spPr>
          <a:xfrm>
            <a:off x="8452100" y="2064524"/>
            <a:ext cx="798575" cy="798575"/>
          </a:xfrm>
          <a:prstGeom prst="rect">
            <a:avLst/>
          </a:prstGeom>
          <a:noFill/>
          <a:ln>
            <a:noFill/>
          </a:ln>
        </p:spPr>
      </p:pic>
      <p:pic>
        <p:nvPicPr>
          <p:cNvPr descr="Badge Heart outline" id="239" name="Google Shape;239;p21"/>
          <p:cNvPicPr preferRelativeResize="0"/>
          <p:nvPr/>
        </p:nvPicPr>
        <p:blipFill rotWithShape="1">
          <a:blip r:embed="rId8">
            <a:alphaModFix/>
          </a:blip>
          <a:srcRect b="0" l="0" r="0" t="0"/>
          <a:stretch/>
        </p:blipFill>
        <p:spPr>
          <a:xfrm>
            <a:off x="1014849" y="3278475"/>
            <a:ext cx="713200" cy="713200"/>
          </a:xfrm>
          <a:prstGeom prst="rect">
            <a:avLst/>
          </a:prstGeom>
          <a:noFill/>
          <a:ln>
            <a:noFill/>
          </a:ln>
        </p:spPr>
      </p:pic>
      <p:pic>
        <p:nvPicPr>
          <p:cNvPr descr="Contract outline" id="240" name="Google Shape;240;p21"/>
          <p:cNvPicPr preferRelativeResize="0"/>
          <p:nvPr/>
        </p:nvPicPr>
        <p:blipFill rotWithShape="1">
          <a:blip r:embed="rId9">
            <a:alphaModFix/>
          </a:blip>
          <a:srcRect b="0" l="0" r="0" t="0"/>
          <a:stretch/>
        </p:blipFill>
        <p:spPr>
          <a:xfrm>
            <a:off x="3512736" y="3242699"/>
            <a:ext cx="798575" cy="798575"/>
          </a:xfrm>
          <a:prstGeom prst="rect">
            <a:avLst/>
          </a:prstGeom>
          <a:noFill/>
          <a:ln>
            <a:noFill/>
          </a:ln>
        </p:spPr>
      </p:pic>
      <p:pic>
        <p:nvPicPr>
          <p:cNvPr descr="Smoking outline" id="241" name="Google Shape;241;p21"/>
          <p:cNvPicPr preferRelativeResize="0"/>
          <p:nvPr/>
        </p:nvPicPr>
        <p:blipFill rotWithShape="1">
          <a:blip r:embed="rId3">
            <a:alphaModFix/>
          </a:blip>
          <a:srcRect b="0" l="0" r="0" t="0"/>
          <a:stretch/>
        </p:blipFill>
        <p:spPr>
          <a:xfrm>
            <a:off x="7342431" y="3442895"/>
            <a:ext cx="914400" cy="914400"/>
          </a:xfrm>
          <a:prstGeom prst="rect">
            <a:avLst/>
          </a:prstGeom>
          <a:noFill/>
          <a:ln>
            <a:noFill/>
          </a:ln>
        </p:spPr>
      </p:pic>
      <p:pic>
        <p:nvPicPr>
          <p:cNvPr descr="Ice cream outline" id="242" name="Google Shape;242;p21"/>
          <p:cNvPicPr preferRelativeResize="0"/>
          <p:nvPr/>
        </p:nvPicPr>
        <p:blipFill rotWithShape="1">
          <a:blip r:embed="rId10">
            <a:alphaModFix/>
          </a:blip>
          <a:srcRect b="0" l="0" r="0" t="0"/>
          <a:stretch/>
        </p:blipFill>
        <p:spPr>
          <a:xfrm>
            <a:off x="8440692" y="3661381"/>
            <a:ext cx="914400" cy="914400"/>
          </a:xfrm>
          <a:prstGeom prst="rect">
            <a:avLst/>
          </a:prstGeom>
          <a:noFill/>
          <a:ln>
            <a:noFill/>
          </a:ln>
        </p:spPr>
      </p:pic>
      <p:pic>
        <p:nvPicPr>
          <p:cNvPr descr="Document outline" id="243" name="Google Shape;243;p21"/>
          <p:cNvPicPr preferRelativeResize="0"/>
          <p:nvPr/>
        </p:nvPicPr>
        <p:blipFill rotWithShape="1">
          <a:blip r:embed="rId11">
            <a:alphaModFix/>
          </a:blip>
          <a:srcRect b="0" l="0" r="0" t="0"/>
          <a:stretch/>
        </p:blipFill>
        <p:spPr>
          <a:xfrm>
            <a:off x="3511800" y="4889275"/>
            <a:ext cx="577575" cy="577575"/>
          </a:xfrm>
          <a:prstGeom prst="rect">
            <a:avLst/>
          </a:prstGeom>
          <a:noFill/>
          <a:ln>
            <a:noFill/>
          </a:ln>
        </p:spPr>
      </p:pic>
      <p:pic>
        <p:nvPicPr>
          <p:cNvPr descr="Door Open outline" id="244" name="Google Shape;244;p21"/>
          <p:cNvPicPr preferRelativeResize="0"/>
          <p:nvPr/>
        </p:nvPicPr>
        <p:blipFill rotWithShape="1">
          <a:blip r:embed="rId12">
            <a:alphaModFix/>
          </a:blip>
          <a:srcRect b="0" l="0" r="0" t="0"/>
          <a:stretch/>
        </p:blipFill>
        <p:spPr>
          <a:xfrm>
            <a:off x="5969000" y="4889273"/>
            <a:ext cx="713200" cy="713200"/>
          </a:xfrm>
          <a:prstGeom prst="rect">
            <a:avLst/>
          </a:prstGeom>
          <a:noFill/>
          <a:ln>
            <a:noFill/>
          </a:ln>
        </p:spPr>
      </p:pic>
      <p:pic>
        <p:nvPicPr>
          <p:cNvPr descr="A close-up of a logo&#10;&#10;Description automatically generated" id="245" name="Google Shape;245;p21"/>
          <p:cNvPicPr preferRelativeResize="0"/>
          <p:nvPr/>
        </p:nvPicPr>
        <p:blipFill rotWithShape="1">
          <a:blip r:embed="rId13">
            <a:alphaModFix/>
          </a:blip>
          <a:srcRect b="0" l="0" r="0" t="0"/>
          <a:stretch/>
        </p:blipFill>
        <p:spPr>
          <a:xfrm>
            <a:off x="9274628" y="5803685"/>
            <a:ext cx="2721427" cy="773824"/>
          </a:xfrm>
          <a:prstGeom prst="rect">
            <a:avLst/>
          </a:prstGeom>
          <a:noFill/>
          <a:ln>
            <a:noFill/>
          </a:ln>
        </p:spPr>
      </p:pic>
      <p:sp>
        <p:nvSpPr>
          <p:cNvPr id="246" name="Google Shape;24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6ece4b6c52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53" name="Google Shape;253;g26ece4b6c52_0_0"/>
          <p:cNvPicPr preferRelativeResize="0"/>
          <p:nvPr/>
        </p:nvPicPr>
        <p:blipFill rotWithShape="1">
          <a:blip r:embed="rId3">
            <a:alphaModFix/>
          </a:blip>
          <a:srcRect b="0" l="0" r="0" t="0"/>
          <a:stretch/>
        </p:blipFill>
        <p:spPr>
          <a:xfrm>
            <a:off x="6436099" y="1016575"/>
            <a:ext cx="3737900" cy="4648900"/>
          </a:xfrm>
          <a:prstGeom prst="rect">
            <a:avLst/>
          </a:prstGeom>
          <a:noFill/>
          <a:ln>
            <a:noFill/>
          </a:ln>
        </p:spPr>
      </p:pic>
      <p:sp>
        <p:nvSpPr>
          <p:cNvPr id="254" name="Google Shape;254;g26ece4b6c52_0_0"/>
          <p:cNvSpPr txBox="1"/>
          <p:nvPr/>
        </p:nvSpPr>
        <p:spPr>
          <a:xfrm>
            <a:off x="7169700" y="1797450"/>
            <a:ext cx="2100000" cy="326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0"/>
              <a:buFont typeface="Arial"/>
              <a:buNone/>
            </a:pPr>
            <a:r>
              <a:rPr b="1" i="0" lang="en-US" sz="20000" u="none" cap="none" strike="noStrike">
                <a:solidFill>
                  <a:srgbClr val="00FF00"/>
                </a:solidFill>
                <a:latin typeface="Arial"/>
                <a:ea typeface="Arial"/>
                <a:cs typeface="Arial"/>
                <a:sym typeface="Arial"/>
              </a:rPr>
              <a:t>√</a:t>
            </a:r>
            <a:endParaRPr b="1" i="0" sz="20000" u="none" cap="none" strike="noStrike">
              <a:solidFill>
                <a:srgbClr val="00FF00"/>
              </a:solidFill>
              <a:latin typeface="Arial"/>
              <a:ea typeface="Arial"/>
              <a:cs typeface="Arial"/>
              <a:sym typeface="Arial"/>
            </a:endParaRPr>
          </a:p>
        </p:txBody>
      </p:sp>
      <p:pic>
        <p:nvPicPr>
          <p:cNvPr id="255" name="Google Shape;255;g26ece4b6c52_0_0"/>
          <p:cNvPicPr preferRelativeResize="0"/>
          <p:nvPr/>
        </p:nvPicPr>
        <p:blipFill rotWithShape="1">
          <a:blip r:embed="rId4">
            <a:alphaModFix/>
          </a:blip>
          <a:srcRect b="0" l="0" r="0" t="0"/>
          <a:stretch/>
        </p:blipFill>
        <p:spPr>
          <a:xfrm>
            <a:off x="1861325" y="1016575"/>
            <a:ext cx="3486674" cy="4648899"/>
          </a:xfrm>
          <a:prstGeom prst="rect">
            <a:avLst/>
          </a:prstGeom>
          <a:noFill/>
          <a:ln>
            <a:noFill/>
          </a:ln>
        </p:spPr>
      </p:pic>
      <p:pic>
        <p:nvPicPr>
          <p:cNvPr id="256" name="Google Shape;256;g26ece4b6c52_0_0"/>
          <p:cNvPicPr preferRelativeResize="0"/>
          <p:nvPr/>
        </p:nvPicPr>
        <p:blipFill rotWithShape="1">
          <a:blip r:embed="rId5">
            <a:alphaModFix/>
          </a:blip>
          <a:srcRect b="0" l="0" r="0" t="0"/>
          <a:stretch/>
        </p:blipFill>
        <p:spPr>
          <a:xfrm>
            <a:off x="2063888" y="2012526"/>
            <a:ext cx="3222350" cy="2832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4"/>
          <p:cNvSpPr txBox="1"/>
          <p:nvPr>
            <p:ph type="title"/>
          </p:nvPr>
        </p:nvSpPr>
        <p:spPr>
          <a:xfrm>
            <a:off x="838200" y="365125"/>
            <a:ext cx="5361432"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US">
                <a:solidFill>
                  <a:schemeClr val="dk1"/>
                </a:solidFill>
              </a:rPr>
              <a:t>Listen to the vulnerable </a:t>
            </a:r>
            <a:r>
              <a:rPr lang="en-US">
                <a:solidFill>
                  <a:schemeClr val="dk1"/>
                </a:solidFill>
                <a:extLst>
                  <a:ext uri="http://customooxmlschemas.google.com/">
                    <go:slidesCustomData xmlns:go="http://customooxmlschemas.google.com/" textRoundtripDataId="1"/>
                  </a:ext>
                </a:extLst>
              </a:rPr>
              <a:t>adult</a:t>
            </a:r>
            <a:endParaRPr/>
          </a:p>
        </p:txBody>
      </p:sp>
      <p:sp>
        <p:nvSpPr>
          <p:cNvPr id="262" name="Google Shape;262;p24"/>
          <p:cNvSpPr txBox="1"/>
          <p:nvPr>
            <p:ph idx="1" type="body"/>
          </p:nvPr>
        </p:nvSpPr>
        <p:spPr>
          <a:xfrm>
            <a:off x="838200" y="1825625"/>
            <a:ext cx="6038100" cy="4773000"/>
          </a:xfrm>
          <a:prstGeom prst="rect">
            <a:avLst/>
          </a:prstGeom>
          <a:noFill/>
          <a:ln>
            <a:noFill/>
          </a:ln>
        </p:spPr>
        <p:txBody>
          <a:bodyPr anchorCtr="0" anchor="t" bIns="45700" lIns="91425" spcFirstLastPara="1" rIns="91425" wrap="square" tIns="45700">
            <a:normAutofit lnSpcReduction="10000"/>
          </a:bodyPr>
          <a:lstStyle/>
          <a:p>
            <a:pPr indent="0" lvl="0" marL="22860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Clr>
                <a:schemeClr val="lt1"/>
              </a:buClr>
              <a:buSzPts val="2800"/>
              <a:buNone/>
            </a:pPr>
            <a:r>
              <a:rPr lang="en-US" sz="3400">
                <a:solidFill>
                  <a:schemeClr val="dk1"/>
                </a:solidFill>
              </a:rPr>
              <a:t>Pay attention to what they are communicating and help them meet their needs.</a:t>
            </a:r>
            <a:endParaRPr sz="3400">
              <a:solidFill>
                <a:schemeClr val="dk1"/>
              </a:solidFill>
            </a:endParaRPr>
          </a:p>
          <a:p>
            <a:pPr indent="0" lvl="0" marL="0" rtl="0" algn="l">
              <a:lnSpc>
                <a:spcPct val="90000"/>
              </a:lnSpc>
              <a:spcBef>
                <a:spcPts val="1000"/>
              </a:spcBef>
              <a:spcAft>
                <a:spcPts val="0"/>
              </a:spcAft>
              <a:buClr>
                <a:schemeClr val="lt1"/>
              </a:buClr>
              <a:buSzPts val="2800"/>
              <a:buNone/>
            </a:pPr>
            <a:r>
              <a:t/>
            </a:r>
            <a:endParaRPr sz="3400">
              <a:solidFill>
                <a:schemeClr val="dk1"/>
              </a:solidFill>
            </a:endParaRPr>
          </a:p>
          <a:p>
            <a:pPr indent="0" lvl="0" marL="0" rtl="0" algn="l">
              <a:lnSpc>
                <a:spcPct val="90000"/>
              </a:lnSpc>
              <a:spcBef>
                <a:spcPts val="1000"/>
              </a:spcBef>
              <a:spcAft>
                <a:spcPts val="0"/>
              </a:spcAft>
              <a:buClr>
                <a:schemeClr val="lt1"/>
              </a:buClr>
              <a:buSzPts val="2800"/>
              <a:buNone/>
            </a:pPr>
            <a:r>
              <a:rPr lang="en-US" sz="3400">
                <a:solidFill>
                  <a:schemeClr val="dk1"/>
                </a:solidFill>
              </a:rPr>
              <a:t>What are their goals and concerns?</a:t>
            </a:r>
            <a:endParaRPr sz="3400">
              <a:solidFill>
                <a:schemeClr val="dk1"/>
              </a:solidFill>
            </a:endParaRPr>
          </a:p>
          <a:p>
            <a:pPr indent="0" lvl="0" marL="0" rtl="0" algn="l">
              <a:lnSpc>
                <a:spcPct val="90000"/>
              </a:lnSpc>
              <a:spcBef>
                <a:spcPts val="1000"/>
              </a:spcBef>
              <a:spcAft>
                <a:spcPts val="0"/>
              </a:spcAft>
              <a:buClr>
                <a:schemeClr val="lt1"/>
              </a:buClr>
              <a:buSzPts val="2800"/>
              <a:buNone/>
            </a:pPr>
            <a:r>
              <a:t/>
            </a:r>
            <a:endParaRPr sz="3400">
              <a:solidFill>
                <a:schemeClr val="dk1"/>
              </a:solidFill>
            </a:endParaRPr>
          </a:p>
          <a:p>
            <a:pPr indent="0" lvl="0" marL="0" rtl="0" algn="l">
              <a:lnSpc>
                <a:spcPct val="90000"/>
              </a:lnSpc>
              <a:spcBef>
                <a:spcPts val="1000"/>
              </a:spcBef>
              <a:spcAft>
                <a:spcPts val="0"/>
              </a:spcAft>
              <a:buClr>
                <a:schemeClr val="lt1"/>
              </a:buClr>
              <a:buSzPts val="2800"/>
              <a:buNone/>
            </a:pPr>
            <a:r>
              <a:rPr lang="en-US" sz="3400">
                <a:solidFill>
                  <a:schemeClr val="dk1"/>
                </a:solidFill>
              </a:rPr>
              <a:t>Who can help?</a:t>
            </a:r>
            <a:endParaRPr>
              <a:solidFill>
                <a:schemeClr val="dk1"/>
              </a:solidFill>
            </a:endParaRPr>
          </a:p>
        </p:txBody>
      </p:sp>
      <p:pic>
        <p:nvPicPr>
          <p:cNvPr descr="Bald man with beard" id="263" name="Google Shape;263;p24"/>
          <p:cNvPicPr preferRelativeResize="0"/>
          <p:nvPr/>
        </p:nvPicPr>
        <p:blipFill rotWithShape="1">
          <a:blip r:embed="rId3">
            <a:alphaModFix/>
          </a:blip>
          <a:srcRect b="0" l="26705" r="26705" t="0"/>
          <a:stretch/>
        </p:blipFill>
        <p:spPr>
          <a:xfrm>
            <a:off x="7391401" y="0"/>
            <a:ext cx="4800599" cy="6869520"/>
          </a:xfrm>
          <a:prstGeom prst="rect">
            <a:avLst/>
          </a:prstGeom>
          <a:noFill/>
          <a:ln>
            <a:noFill/>
          </a:ln>
        </p:spPr>
      </p:pic>
      <p:sp>
        <p:nvSpPr>
          <p:cNvPr id="264" name="Google Shape;2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6"/>
          <p:cNvSpPr txBox="1"/>
          <p:nvPr>
            <p:ph type="title"/>
          </p:nvPr>
        </p:nvSpPr>
        <p:spPr>
          <a:xfrm>
            <a:off x="7688305" y="1746664"/>
            <a:ext cx="6367242" cy="57975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solidFill>
                  <a:schemeClr val="dk1"/>
                </a:solidFill>
                <a:latin typeface="Arial"/>
                <a:ea typeface="Arial"/>
                <a:cs typeface="Arial"/>
                <a:sym typeface="Arial"/>
              </a:rPr>
              <a:t>THANK YOU</a:t>
            </a:r>
            <a:endParaRPr/>
          </a:p>
        </p:txBody>
      </p:sp>
      <p:sp>
        <p:nvSpPr>
          <p:cNvPr id="270" name="Google Shape;270;p26"/>
          <p:cNvSpPr txBox="1"/>
          <p:nvPr/>
        </p:nvSpPr>
        <p:spPr>
          <a:xfrm>
            <a:off x="7809005" y="4314939"/>
            <a:ext cx="2476589" cy="45588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www.meji.org</a:t>
            </a:r>
            <a:endParaRPr b="0" i="0" sz="1400" u="none" cap="none" strike="noStrike">
              <a:solidFill>
                <a:srgbClr val="000000"/>
              </a:solidFill>
              <a:latin typeface="Arial"/>
              <a:ea typeface="Arial"/>
              <a:cs typeface="Arial"/>
              <a:sym typeface="Arial"/>
            </a:endParaRPr>
          </a:p>
        </p:txBody>
      </p:sp>
      <p:pic>
        <p:nvPicPr>
          <p:cNvPr descr="Clasping hands" id="271" name="Google Shape;271;p26"/>
          <p:cNvPicPr preferRelativeResize="0"/>
          <p:nvPr/>
        </p:nvPicPr>
        <p:blipFill rotWithShape="1">
          <a:blip r:embed="rId3">
            <a:alphaModFix/>
          </a:blip>
          <a:srcRect b="0" l="16787" r="16786" t="0"/>
          <a:stretch/>
        </p:blipFill>
        <p:spPr>
          <a:xfrm>
            <a:off x="0" y="0"/>
            <a:ext cx="6835943" cy="6858000"/>
          </a:xfrm>
          <a:prstGeom prst="rect">
            <a:avLst/>
          </a:prstGeom>
          <a:noFill/>
          <a:ln>
            <a:noFill/>
          </a:ln>
        </p:spPr>
      </p:pic>
      <p:sp>
        <p:nvSpPr>
          <p:cNvPr id="272" name="Google Shape;272;p26"/>
          <p:cNvSpPr txBox="1"/>
          <p:nvPr/>
        </p:nvSpPr>
        <p:spPr>
          <a:xfrm>
            <a:off x="7797147" y="2415600"/>
            <a:ext cx="3973800" cy="17973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Laura Kubit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lkubit@meji.org</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517-827-8028</a:t>
            </a:r>
            <a:endParaRPr b="0" i="0" sz="1400" u="none" cap="none" strike="noStrike">
              <a:solidFill>
                <a:srgbClr val="000000"/>
              </a:solidFill>
              <a:latin typeface="Arial"/>
              <a:ea typeface="Arial"/>
              <a:cs typeface="Arial"/>
              <a:sym typeface="Arial"/>
            </a:endParaRPr>
          </a:p>
        </p:txBody>
      </p:sp>
      <p:sp>
        <p:nvSpPr>
          <p:cNvPr id="273" name="Google Shape;27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A close-up of a logo&#10;&#10;Description automatically generated" id="274" name="Google Shape;274;p26"/>
          <p:cNvPicPr preferRelativeResize="0"/>
          <p:nvPr/>
        </p:nvPicPr>
        <p:blipFill rotWithShape="1">
          <a:blip r:embed="rId4">
            <a:alphaModFix/>
          </a:blip>
          <a:srcRect b="0" l="0" r="0" t="0"/>
          <a:stretch/>
        </p:blipFill>
        <p:spPr>
          <a:xfrm>
            <a:off x="9274628" y="5803685"/>
            <a:ext cx="2721427" cy="773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Cowboy in front of a horse" id="96" name="Google Shape;96;p22"/>
          <p:cNvPicPr preferRelativeResize="0"/>
          <p:nvPr/>
        </p:nvPicPr>
        <p:blipFill rotWithShape="1">
          <a:blip r:embed="rId3">
            <a:alphaModFix/>
          </a:blip>
          <a:srcRect b="0" l="27957" r="27957" t="0"/>
          <a:stretch/>
        </p:blipFill>
        <p:spPr>
          <a:xfrm>
            <a:off x="7391401" y="0"/>
            <a:ext cx="4800599" cy="6869520"/>
          </a:xfrm>
          <a:prstGeom prst="rect">
            <a:avLst/>
          </a:prstGeom>
          <a:noFill/>
          <a:ln>
            <a:noFill/>
          </a:ln>
        </p:spPr>
      </p:pic>
      <p:sp>
        <p:nvSpPr>
          <p:cNvPr id="97" name="Google Shape;97;p22"/>
          <p:cNvSpPr txBox="1"/>
          <p:nvPr/>
        </p:nvSpPr>
        <p:spPr>
          <a:xfrm>
            <a:off x="944880" y="759460"/>
            <a:ext cx="10515600" cy="579755"/>
          </a:xfrm>
          <a:prstGeom prst="rect">
            <a:avLst/>
          </a:prstGeom>
          <a:noFill/>
          <a:ln>
            <a:noFill/>
          </a:ln>
        </p:spPr>
        <p:txBody>
          <a:bodyPr anchorCtr="0" anchor="ctr" bIns="45700" lIns="91425" spcFirstLastPara="1" rIns="91425" wrap="square" tIns="45700">
            <a:normAutofit fontScale="90000" lnSpcReduction="10000"/>
          </a:bodyPr>
          <a:lstStyle/>
          <a:p>
            <a:pPr indent="0" lvl="0" marL="0" marR="0" rtl="0" algn="l">
              <a:lnSpc>
                <a:spcPct val="90000"/>
              </a:lnSpc>
              <a:spcBef>
                <a:spcPts val="0"/>
              </a:spcBef>
              <a:spcAft>
                <a:spcPts val="0"/>
              </a:spcAft>
              <a:buClr>
                <a:schemeClr val="dk1"/>
              </a:buClr>
              <a:buSzPct val="100000"/>
              <a:buFont typeface="Arial"/>
              <a:buNone/>
            </a:pPr>
            <a:r>
              <a:rPr b="0" i="0" lang="en-US" sz="4400" u="none" cap="none" strike="noStrike">
                <a:solidFill>
                  <a:schemeClr val="dk1"/>
                </a:solidFill>
                <a:latin typeface="Arial"/>
                <a:ea typeface="Arial"/>
                <a:cs typeface="Arial"/>
                <a:sym typeface="Arial"/>
              </a:rPr>
              <a:t>Autonomy Matters</a:t>
            </a:r>
            <a:endParaRPr b="0" i="0" sz="1400" u="none" cap="none" strike="noStrike">
              <a:solidFill>
                <a:srgbClr val="000000"/>
              </a:solidFill>
              <a:latin typeface="Arial"/>
              <a:ea typeface="Arial"/>
              <a:cs typeface="Arial"/>
              <a:sym typeface="Arial"/>
            </a:endParaRPr>
          </a:p>
        </p:txBody>
      </p:sp>
      <p:sp>
        <p:nvSpPr>
          <p:cNvPr id="98" name="Google Shape;98;p22"/>
          <p:cNvSpPr txBox="1"/>
          <p:nvPr>
            <p:ph idx="1" type="body"/>
          </p:nvPr>
        </p:nvSpPr>
        <p:spPr>
          <a:xfrm>
            <a:off x="944880" y="1923934"/>
            <a:ext cx="5755637" cy="3667397"/>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00000"/>
              <a:buNone/>
            </a:pPr>
            <a:r>
              <a:rPr lang="en-US" sz="4400">
                <a:solidFill>
                  <a:schemeClr val="dk1"/>
                </a:solidFill>
              </a:rPr>
              <a:t>“People with greater self determination are healthier, more independent, and better able to recognize and resist abuse.”  </a:t>
            </a:r>
            <a:endParaRPr/>
          </a:p>
          <a:p>
            <a:pPr indent="0" lvl="0" marL="0" rtl="0" algn="l">
              <a:lnSpc>
                <a:spcPct val="90000"/>
              </a:lnSpc>
              <a:spcBef>
                <a:spcPts val="1000"/>
              </a:spcBef>
              <a:spcAft>
                <a:spcPts val="0"/>
              </a:spcAft>
              <a:buClr>
                <a:schemeClr val="lt1"/>
              </a:buClr>
              <a:buSzPct val="100000"/>
              <a:buNone/>
            </a:pPr>
            <a:r>
              <a:t/>
            </a:r>
            <a:endParaRPr sz="2300">
              <a:solidFill>
                <a:schemeClr val="dk1"/>
              </a:solidFill>
            </a:endParaRPr>
          </a:p>
          <a:p>
            <a:pPr indent="0" lvl="0" marL="0" rtl="0" algn="l">
              <a:lnSpc>
                <a:spcPct val="90000"/>
              </a:lnSpc>
              <a:spcBef>
                <a:spcPts val="1000"/>
              </a:spcBef>
              <a:spcAft>
                <a:spcPts val="0"/>
              </a:spcAft>
              <a:buClr>
                <a:schemeClr val="dk1"/>
              </a:buClr>
              <a:buSzPct val="100000"/>
              <a:buNone/>
            </a:pPr>
            <a:r>
              <a:rPr lang="en-US" sz="2300">
                <a:solidFill>
                  <a:schemeClr val="dk1"/>
                </a:solidFill>
              </a:rPr>
              <a:t>See, e,g., Khemka, Hickson, &amp; Reynolds, 2005; O’Connor &amp; Vallerand, 1994; Wehmeyer &amp; Schwartz, 1998 </a:t>
            </a:r>
            <a:endParaRPr/>
          </a:p>
          <a:p>
            <a:pPr indent="-120650" lvl="1" marL="685800" rtl="0" algn="l">
              <a:lnSpc>
                <a:spcPct val="90000"/>
              </a:lnSpc>
              <a:spcBef>
                <a:spcPts val="500"/>
              </a:spcBef>
              <a:spcAft>
                <a:spcPts val="0"/>
              </a:spcAft>
              <a:buClr>
                <a:schemeClr val="lt1"/>
              </a:buClr>
              <a:buSzPct val="100000"/>
              <a:buNone/>
            </a:pPr>
            <a:r>
              <a:t/>
            </a:r>
            <a:endParaRPr sz="2000">
              <a:solidFill>
                <a:schemeClr val="dk1"/>
              </a:solidFill>
              <a:latin typeface="Alegreya"/>
              <a:ea typeface="Alegreya"/>
              <a:cs typeface="Alegreya"/>
              <a:sym typeface="Alegreya"/>
            </a:endParaRPr>
          </a:p>
          <a:p>
            <a:pPr indent="0" lvl="0" marL="0" rtl="0" algn="l">
              <a:lnSpc>
                <a:spcPct val="150000"/>
              </a:lnSpc>
              <a:spcBef>
                <a:spcPts val="1000"/>
              </a:spcBef>
              <a:spcAft>
                <a:spcPts val="0"/>
              </a:spcAft>
              <a:buClr>
                <a:schemeClr val="lt1"/>
              </a:buClr>
              <a:buSzPct val="100000"/>
              <a:buNone/>
            </a:pPr>
            <a:r>
              <a:t/>
            </a:r>
            <a:endParaRPr sz="2000">
              <a:solidFill>
                <a:schemeClr val="dk1"/>
              </a:solidFill>
              <a:latin typeface="Alegreya"/>
              <a:ea typeface="Alegreya"/>
              <a:cs typeface="Alegreya"/>
              <a:sym typeface="Alegreya"/>
            </a:endParaRPr>
          </a:p>
        </p:txBody>
      </p:sp>
      <p:sp>
        <p:nvSpPr>
          <p:cNvPr id="99" name="Google Shape;9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g269aec87d2c_0_1"/>
          <p:cNvSpPr txBox="1"/>
          <p:nvPr>
            <p:ph idx="1" type="body"/>
          </p:nvPr>
        </p:nvSpPr>
        <p:spPr>
          <a:xfrm>
            <a:off x="525925" y="1559825"/>
            <a:ext cx="10963800" cy="50220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1"/>
              </a:buClr>
              <a:buSzPts val="2800"/>
              <a:buNone/>
            </a:pPr>
            <a:r>
              <a:t/>
            </a:r>
            <a:endParaRPr>
              <a:solidFill>
                <a:schemeClr val="dk1"/>
              </a:solidFill>
            </a:endParaRPr>
          </a:p>
          <a:p>
            <a:pPr indent="0" lvl="0" marL="0" rtl="0" algn="just">
              <a:lnSpc>
                <a:spcPct val="90000"/>
              </a:lnSpc>
              <a:spcBef>
                <a:spcPts val="0"/>
              </a:spcBef>
              <a:spcAft>
                <a:spcPts val="0"/>
              </a:spcAft>
              <a:buClr>
                <a:schemeClr val="lt1"/>
              </a:buClr>
              <a:buSzPts val="2800"/>
              <a:buNone/>
            </a:pPr>
            <a:r>
              <a:t/>
            </a:r>
            <a:endParaRPr>
              <a:solidFill>
                <a:schemeClr val="dk1"/>
              </a:solidFill>
            </a:endParaRPr>
          </a:p>
          <a:p>
            <a:pPr indent="0" lvl="0" marL="0" rtl="0" algn="just">
              <a:lnSpc>
                <a:spcPct val="90000"/>
              </a:lnSpc>
              <a:spcBef>
                <a:spcPts val="0"/>
              </a:spcBef>
              <a:spcAft>
                <a:spcPts val="0"/>
              </a:spcAft>
              <a:buClr>
                <a:schemeClr val="lt1"/>
              </a:buClr>
              <a:buSzPts val="2800"/>
              <a:buNone/>
            </a:pPr>
            <a:r>
              <a:t/>
            </a:r>
            <a:endParaRPr>
              <a:solidFill>
                <a:schemeClr val="dk1"/>
              </a:solidFill>
            </a:endParaRPr>
          </a:p>
          <a:p>
            <a:pPr indent="-209550" lvl="0" marL="228600" rtl="0" algn="l">
              <a:lnSpc>
                <a:spcPct val="90000"/>
              </a:lnSpc>
              <a:spcBef>
                <a:spcPts val="1000"/>
              </a:spcBef>
              <a:spcAft>
                <a:spcPts val="0"/>
              </a:spcAft>
              <a:buClr>
                <a:schemeClr val="dk1"/>
              </a:buClr>
              <a:buSzPts val="2500"/>
              <a:buChar char="•"/>
            </a:pPr>
            <a:r>
              <a:rPr lang="en-US" sz="2500">
                <a:solidFill>
                  <a:schemeClr val="dk1"/>
                </a:solidFill>
              </a:rPr>
              <a:t>a non-profit civil legal aid organization, part of larger legal aid network </a:t>
            </a:r>
            <a:endParaRPr sz="2500">
              <a:solidFill>
                <a:schemeClr val="dk1"/>
              </a:solidFill>
            </a:endParaRPr>
          </a:p>
          <a:p>
            <a:pPr indent="-209550" lvl="0" marL="228600" rtl="0" algn="l">
              <a:lnSpc>
                <a:spcPct val="90000"/>
              </a:lnSpc>
              <a:spcBef>
                <a:spcPts val="1000"/>
              </a:spcBef>
              <a:spcAft>
                <a:spcPts val="0"/>
              </a:spcAft>
              <a:buClr>
                <a:schemeClr val="dk1"/>
              </a:buClr>
              <a:buSzPts val="2500"/>
              <a:buChar char="•"/>
            </a:pPr>
            <a:r>
              <a:rPr lang="en-US" sz="2500">
                <a:solidFill>
                  <a:schemeClr val="dk1"/>
                </a:solidFill>
              </a:rPr>
              <a:t>advocates for and represents low-income older adults and people with disabilities on issues related to healthcare, benefits, long term care, elder abuse, and individual rights. </a:t>
            </a:r>
            <a:endParaRPr sz="2500">
              <a:solidFill>
                <a:schemeClr val="dk1"/>
              </a:solidFill>
            </a:endParaRPr>
          </a:p>
          <a:p>
            <a:pPr indent="-209550" lvl="0" marL="228600" rtl="0" algn="l">
              <a:lnSpc>
                <a:spcPct val="90000"/>
              </a:lnSpc>
              <a:spcBef>
                <a:spcPts val="1000"/>
              </a:spcBef>
              <a:spcAft>
                <a:spcPts val="0"/>
              </a:spcAft>
              <a:buClr>
                <a:schemeClr val="dk1"/>
              </a:buClr>
              <a:buSzPts val="2500"/>
              <a:buChar char="•"/>
            </a:pPr>
            <a:r>
              <a:rPr lang="en-US" sz="2500">
                <a:solidFill>
                  <a:schemeClr val="dk1"/>
                </a:solidFill>
              </a:rPr>
              <a:t>has long sought to limit the appointment of guardians when less restrictive alternatives are available and to improve the state guardianship system. </a:t>
            </a:r>
            <a:endParaRPr sz="2500">
              <a:solidFill>
                <a:schemeClr val="dk1"/>
              </a:solidFill>
            </a:endParaRPr>
          </a:p>
          <a:p>
            <a:pPr indent="0" lvl="0" marL="228600" rtl="0" algn="l">
              <a:lnSpc>
                <a:spcPct val="90000"/>
              </a:lnSpc>
              <a:spcBef>
                <a:spcPts val="1000"/>
              </a:spcBef>
              <a:spcAft>
                <a:spcPts val="0"/>
              </a:spcAft>
              <a:buSzPts val="1800"/>
              <a:buNone/>
            </a:pPr>
            <a:r>
              <a:t/>
            </a:r>
            <a:endParaRPr sz="2500">
              <a:solidFill>
                <a:schemeClr val="dk1"/>
              </a:solidFill>
            </a:endParaRPr>
          </a:p>
          <a:p>
            <a:pPr indent="-50800" lvl="0" marL="228600" rtl="0" algn="l">
              <a:lnSpc>
                <a:spcPct val="90000"/>
              </a:lnSpc>
              <a:spcBef>
                <a:spcPts val="1000"/>
              </a:spcBef>
              <a:spcAft>
                <a:spcPts val="0"/>
              </a:spcAft>
              <a:buClr>
                <a:schemeClr val="lt1"/>
              </a:buClr>
              <a:buSzPts val="2800"/>
              <a:buNone/>
            </a:pPr>
            <a:r>
              <a:t/>
            </a:r>
            <a:endParaRPr>
              <a:solidFill>
                <a:schemeClr val="dk1"/>
              </a:solidFill>
              <a:latin typeface="Alegreya"/>
              <a:ea typeface="Alegreya"/>
              <a:cs typeface="Alegreya"/>
              <a:sym typeface="Alegreya"/>
            </a:endParaRPr>
          </a:p>
        </p:txBody>
      </p:sp>
      <p:sp>
        <p:nvSpPr>
          <p:cNvPr id="105" name="Google Shape;105;g269aec87d2c_0_1"/>
          <p:cNvSpPr txBox="1"/>
          <p:nvPr/>
        </p:nvSpPr>
        <p:spPr>
          <a:xfrm>
            <a:off x="776803" y="1272025"/>
            <a:ext cx="4539600" cy="579900"/>
          </a:xfrm>
          <a:prstGeom prst="rect">
            <a:avLst/>
          </a:prstGeom>
          <a:noFill/>
          <a:ln>
            <a:noFill/>
          </a:ln>
        </p:spPr>
        <p:txBody>
          <a:bodyPr anchorCtr="0" anchor="ctr" bIns="45700" lIns="91425" spcFirstLastPara="1" rIns="91425" wrap="square" tIns="45700">
            <a:normAutofit lnSpcReduction="20000"/>
          </a:bodyPr>
          <a:lstStyle/>
          <a:p>
            <a:pPr indent="0" lvl="0" marL="0" marR="0" rtl="0" algn="l">
              <a:lnSpc>
                <a:spcPct val="90000"/>
              </a:lnSpc>
              <a:spcBef>
                <a:spcPts val="0"/>
              </a:spcBef>
              <a:spcAft>
                <a:spcPts val="0"/>
              </a:spcAft>
              <a:buClr>
                <a:schemeClr val="dk1"/>
              </a:buClr>
              <a:buSzPts val="4400"/>
              <a:buFont typeface="Arial"/>
              <a:buNone/>
            </a:pPr>
            <a:r>
              <a:rPr b="0" i="0" lang="en-US" sz="4400" u="none" cap="none" strike="noStrike">
                <a:solidFill>
                  <a:schemeClr val="dk1"/>
                </a:solidFill>
                <a:latin typeface="Arial"/>
                <a:ea typeface="Arial"/>
                <a:cs typeface="Arial"/>
                <a:sym typeface="Arial"/>
              </a:rPr>
              <a:t>What is MEJI?</a:t>
            </a:r>
            <a:endParaRPr b="0" i="0" sz="1400" u="none" cap="none" strike="noStrike">
              <a:solidFill>
                <a:srgbClr val="000000"/>
              </a:solidFill>
              <a:latin typeface="Arial"/>
              <a:ea typeface="Arial"/>
              <a:cs typeface="Arial"/>
              <a:sym typeface="Arial"/>
            </a:endParaRPr>
          </a:p>
        </p:txBody>
      </p:sp>
      <p:pic>
        <p:nvPicPr>
          <p:cNvPr descr="A close-up of a logo&#10;&#10;Description automatically generated" id="106" name="Google Shape;106;g269aec87d2c_0_1"/>
          <p:cNvPicPr preferRelativeResize="0"/>
          <p:nvPr/>
        </p:nvPicPr>
        <p:blipFill rotWithShape="1">
          <a:blip r:embed="rId3">
            <a:alphaModFix/>
          </a:blip>
          <a:srcRect b="0" l="0" r="0" t="0"/>
          <a:stretch/>
        </p:blipFill>
        <p:spPr>
          <a:xfrm>
            <a:off x="5777625" y="759450"/>
            <a:ext cx="5644852" cy="1605076"/>
          </a:xfrm>
          <a:prstGeom prst="rect">
            <a:avLst/>
          </a:prstGeom>
          <a:noFill/>
          <a:ln>
            <a:noFill/>
          </a:ln>
        </p:spPr>
      </p:pic>
      <p:sp>
        <p:nvSpPr>
          <p:cNvPr id="107" name="Google Shape;107;g269aec87d2c_0_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g269aec87d2c_0_18"/>
          <p:cNvSpPr txBox="1"/>
          <p:nvPr>
            <p:ph idx="1" type="body"/>
          </p:nvPr>
        </p:nvSpPr>
        <p:spPr>
          <a:xfrm>
            <a:off x="525900" y="1780800"/>
            <a:ext cx="10963800" cy="4355100"/>
          </a:xfrm>
          <a:prstGeom prst="rect">
            <a:avLst/>
          </a:prstGeom>
          <a:noFill/>
          <a:ln>
            <a:noFill/>
          </a:ln>
        </p:spPr>
        <p:txBody>
          <a:bodyPr anchorCtr="0" anchor="t" bIns="45700" lIns="91425" spcFirstLastPara="1" rIns="91425" wrap="square" tIns="45700">
            <a:spAutoFit/>
          </a:bodyPr>
          <a:lstStyle/>
          <a:p>
            <a:pPr indent="0" lvl="0" marL="0" rtl="0" algn="just">
              <a:lnSpc>
                <a:spcPct val="90000"/>
              </a:lnSpc>
              <a:spcBef>
                <a:spcPts val="0"/>
              </a:spcBef>
              <a:spcAft>
                <a:spcPts val="0"/>
              </a:spcAft>
              <a:buClr>
                <a:schemeClr val="lt1"/>
              </a:buClr>
              <a:buSzPts val="2800"/>
              <a:buNone/>
            </a:pPr>
            <a:r>
              <a:t/>
            </a:r>
            <a:endParaRPr>
              <a:solidFill>
                <a:schemeClr val="dk1"/>
              </a:solidFill>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pilot project in 4 counties: Bay, Genesee, Muskegon, and Grand Traverse for 2 years (2024-2025)</a:t>
            </a:r>
            <a:endParaRPr>
              <a:solidFill>
                <a:schemeClr val="dk1"/>
              </a:solidFill>
            </a:endParaRPr>
          </a:p>
          <a:p>
            <a:pPr indent="-228600" lvl="0" marL="228600" rtl="0" algn="l">
              <a:lnSpc>
                <a:spcPct val="100000"/>
              </a:lnSpc>
              <a:spcBef>
                <a:spcPts val="1000"/>
              </a:spcBef>
              <a:spcAft>
                <a:spcPts val="0"/>
              </a:spcAft>
              <a:buClr>
                <a:schemeClr val="dk1"/>
              </a:buClr>
              <a:buSzPts val="2800"/>
              <a:buChar char="•"/>
            </a:pPr>
            <a:r>
              <a:rPr lang="en-US">
                <a:solidFill>
                  <a:schemeClr val="dk1"/>
                </a:solidFill>
              </a:rPr>
              <a:t>2 full time staff: Laura Kubit &amp; Rachel Richards</a:t>
            </a:r>
            <a:endParaRPr>
              <a:solidFill>
                <a:schemeClr val="dk1"/>
              </a:solidFill>
            </a:endParaRPr>
          </a:p>
          <a:p>
            <a:pPr indent="-228600" lvl="0" marL="228600" rtl="0" algn="l">
              <a:lnSpc>
                <a:spcPct val="100000"/>
              </a:lnSpc>
              <a:spcBef>
                <a:spcPts val="1000"/>
              </a:spcBef>
              <a:spcAft>
                <a:spcPts val="0"/>
              </a:spcAft>
              <a:buClr>
                <a:schemeClr val="dk1"/>
              </a:buClr>
              <a:buSzPts val="2800"/>
              <a:buChar char="•"/>
            </a:pPr>
            <a:r>
              <a:rPr lang="en-US">
                <a:solidFill>
                  <a:schemeClr val="dk1"/>
                </a:solidFill>
              </a:rPr>
              <a:t>seeks to reduce unnecessary guardianships and </a:t>
            </a:r>
            <a:r>
              <a:rPr lang="en-US">
                <a:solidFill>
                  <a:schemeClr val="dk1"/>
                </a:solidFill>
                <a:extLst>
                  <a:ext uri="http://customooxmlschemas.google.com/">
                    <go:slidesCustomData xmlns:go="http://customooxmlschemas.google.com/" textRoundtripDataId="0"/>
                  </a:ext>
                </a:extLst>
              </a:rPr>
              <a:t>empower</a:t>
            </a:r>
            <a:r>
              <a:rPr lang="en-US">
                <a:solidFill>
                  <a:schemeClr val="dk1"/>
                </a:solidFill>
              </a:rPr>
              <a:t> older adults and individuals with disabilities by connecting them to community services, public benefits, and legal alternatives to guardianship.</a:t>
            </a:r>
            <a:endParaRPr>
              <a:solidFill>
                <a:schemeClr val="dk1"/>
              </a:solidFill>
            </a:endParaRPr>
          </a:p>
          <a:p>
            <a:pPr indent="0" lvl="0" marL="228600" rtl="0" algn="l">
              <a:lnSpc>
                <a:spcPct val="100000"/>
              </a:lnSpc>
              <a:spcBef>
                <a:spcPts val="1000"/>
              </a:spcBef>
              <a:spcAft>
                <a:spcPts val="0"/>
              </a:spcAft>
              <a:buSzPts val="1800"/>
              <a:buNone/>
            </a:pPr>
            <a:r>
              <a:t/>
            </a:r>
            <a:endParaRPr>
              <a:solidFill>
                <a:schemeClr val="dk1"/>
              </a:solidFill>
              <a:latin typeface="Alegreya"/>
              <a:ea typeface="Alegreya"/>
              <a:cs typeface="Alegreya"/>
              <a:sym typeface="Alegreya"/>
            </a:endParaRPr>
          </a:p>
        </p:txBody>
      </p:sp>
      <p:sp>
        <p:nvSpPr>
          <p:cNvPr id="113" name="Google Shape;113;g269aec87d2c_0_18"/>
          <p:cNvSpPr txBox="1"/>
          <p:nvPr/>
        </p:nvSpPr>
        <p:spPr>
          <a:xfrm>
            <a:off x="944875" y="759425"/>
            <a:ext cx="7665600" cy="1334400"/>
          </a:xfrm>
          <a:prstGeom prst="rect">
            <a:avLst/>
          </a:prstGeom>
          <a:noFill/>
          <a:ln>
            <a:noFill/>
          </a:ln>
        </p:spPr>
        <p:txBody>
          <a:bodyPr anchorCtr="0" anchor="ctr" bIns="45700" lIns="91425" spcFirstLastPara="1" rIns="91425" wrap="square" tIns="45700">
            <a:normAutofit fontScale="85000"/>
          </a:bodyPr>
          <a:lstStyle/>
          <a:p>
            <a:pPr indent="0" lvl="0" marL="0" marR="0" rtl="0" algn="l">
              <a:lnSpc>
                <a:spcPct val="90000"/>
              </a:lnSpc>
              <a:spcBef>
                <a:spcPts val="0"/>
              </a:spcBef>
              <a:spcAft>
                <a:spcPts val="0"/>
              </a:spcAft>
              <a:buClr>
                <a:schemeClr val="dk1"/>
              </a:buClr>
              <a:buSzPct val="100000"/>
              <a:buFont typeface="Arial"/>
              <a:buNone/>
            </a:pPr>
            <a:r>
              <a:rPr b="0" i="0" lang="en-US" sz="4400" u="none" cap="none" strike="noStrike">
                <a:solidFill>
                  <a:schemeClr val="dk1"/>
                </a:solidFill>
                <a:latin typeface="Arial"/>
                <a:ea typeface="Arial"/>
                <a:cs typeface="Arial"/>
                <a:sym typeface="Arial"/>
              </a:rPr>
              <a:t>What is the Michigan Guardianship Diversion Project (MGDP)?</a:t>
            </a:r>
            <a:endParaRPr b="0" i="0" sz="1400" u="none" cap="none" strike="noStrike">
              <a:solidFill>
                <a:srgbClr val="000000"/>
              </a:solidFill>
              <a:latin typeface="Arial"/>
              <a:ea typeface="Arial"/>
              <a:cs typeface="Arial"/>
              <a:sym typeface="Arial"/>
            </a:endParaRPr>
          </a:p>
        </p:txBody>
      </p:sp>
      <p:pic>
        <p:nvPicPr>
          <p:cNvPr descr="A close-up of a logo&#10;&#10;Description automatically generated" id="114" name="Google Shape;114;g269aec87d2c_0_18"/>
          <p:cNvPicPr preferRelativeResize="0"/>
          <p:nvPr/>
        </p:nvPicPr>
        <p:blipFill rotWithShape="1">
          <a:blip r:embed="rId3">
            <a:alphaModFix/>
          </a:blip>
          <a:srcRect b="0" l="0" r="0" t="0"/>
          <a:stretch/>
        </p:blipFill>
        <p:spPr>
          <a:xfrm>
            <a:off x="9274628" y="5803685"/>
            <a:ext cx="2721426" cy="773824"/>
          </a:xfrm>
          <a:prstGeom prst="rect">
            <a:avLst/>
          </a:prstGeom>
          <a:noFill/>
          <a:ln>
            <a:noFill/>
          </a:ln>
        </p:spPr>
      </p:pic>
      <p:sp>
        <p:nvSpPr>
          <p:cNvPr id="115" name="Google Shape;115;g269aec87d2c_0_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26b921de751_0_25"/>
          <p:cNvSpPr txBox="1"/>
          <p:nvPr>
            <p:ph type="title"/>
          </p:nvPr>
        </p:nvSpPr>
        <p:spPr>
          <a:xfrm>
            <a:off x="6995050" y="957350"/>
            <a:ext cx="5001000" cy="3336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sz="3500">
                <a:solidFill>
                  <a:schemeClr val="dk1"/>
                </a:solidFill>
              </a:rPr>
              <a:t>MGDP 4 Pilot Counties:</a:t>
            </a:r>
            <a:endParaRPr sz="3500">
              <a:solidFill>
                <a:schemeClr val="dk1"/>
              </a:solidFill>
            </a:endParaRPr>
          </a:p>
          <a:p>
            <a:pPr indent="-450850" lvl="0" marL="914400" rtl="0" algn="l">
              <a:lnSpc>
                <a:spcPct val="90000"/>
              </a:lnSpc>
              <a:spcBef>
                <a:spcPts val="0"/>
              </a:spcBef>
              <a:spcAft>
                <a:spcPts val="0"/>
              </a:spcAft>
              <a:buClr>
                <a:schemeClr val="dk1"/>
              </a:buClr>
              <a:buSzPts val="3500"/>
              <a:buChar char="-"/>
            </a:pPr>
            <a:r>
              <a:rPr lang="en-US" sz="3500">
                <a:solidFill>
                  <a:schemeClr val="dk1"/>
                </a:solidFill>
              </a:rPr>
              <a:t>Bay </a:t>
            </a:r>
            <a:endParaRPr sz="3500">
              <a:solidFill>
                <a:schemeClr val="dk1"/>
              </a:solidFill>
            </a:endParaRPr>
          </a:p>
          <a:p>
            <a:pPr indent="-450850" lvl="0" marL="914400" rtl="0" algn="l">
              <a:lnSpc>
                <a:spcPct val="90000"/>
              </a:lnSpc>
              <a:spcBef>
                <a:spcPts val="0"/>
              </a:spcBef>
              <a:spcAft>
                <a:spcPts val="0"/>
              </a:spcAft>
              <a:buClr>
                <a:schemeClr val="dk1"/>
              </a:buClr>
              <a:buSzPts val="3500"/>
              <a:buChar char="-"/>
            </a:pPr>
            <a:r>
              <a:rPr lang="en-US" sz="3500">
                <a:solidFill>
                  <a:schemeClr val="dk1"/>
                </a:solidFill>
              </a:rPr>
              <a:t>Genesee</a:t>
            </a:r>
            <a:endParaRPr sz="3500">
              <a:solidFill>
                <a:schemeClr val="dk1"/>
              </a:solidFill>
            </a:endParaRPr>
          </a:p>
          <a:p>
            <a:pPr indent="-450850" lvl="0" marL="914400" rtl="0" algn="l">
              <a:lnSpc>
                <a:spcPct val="90000"/>
              </a:lnSpc>
              <a:spcBef>
                <a:spcPts val="0"/>
              </a:spcBef>
              <a:spcAft>
                <a:spcPts val="0"/>
              </a:spcAft>
              <a:buClr>
                <a:schemeClr val="dk1"/>
              </a:buClr>
              <a:buSzPts val="3500"/>
              <a:buChar char="-"/>
            </a:pPr>
            <a:r>
              <a:rPr lang="en-US" sz="3500">
                <a:solidFill>
                  <a:schemeClr val="dk1"/>
                </a:solidFill>
              </a:rPr>
              <a:t>Grand Traverse</a:t>
            </a:r>
            <a:endParaRPr sz="3500">
              <a:solidFill>
                <a:schemeClr val="dk1"/>
              </a:solidFill>
            </a:endParaRPr>
          </a:p>
          <a:p>
            <a:pPr indent="-450850" lvl="0" marL="914400" rtl="0" algn="l">
              <a:lnSpc>
                <a:spcPct val="90000"/>
              </a:lnSpc>
              <a:spcBef>
                <a:spcPts val="0"/>
              </a:spcBef>
              <a:spcAft>
                <a:spcPts val="0"/>
              </a:spcAft>
              <a:buClr>
                <a:schemeClr val="dk1"/>
              </a:buClr>
              <a:buSzPts val="3500"/>
              <a:buChar char="-"/>
            </a:pPr>
            <a:r>
              <a:rPr lang="en-US" sz="3500">
                <a:solidFill>
                  <a:schemeClr val="dk1"/>
                </a:solidFill>
              </a:rPr>
              <a:t>Muskegon</a:t>
            </a:r>
            <a:endParaRPr sz="3500">
              <a:solidFill>
                <a:schemeClr val="dk1"/>
              </a:solidFill>
            </a:endParaRPr>
          </a:p>
        </p:txBody>
      </p:sp>
      <p:sp>
        <p:nvSpPr>
          <p:cNvPr id="122" name="Google Shape;122;g26b921de751_0_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23" name="Google Shape;123;g26b921de751_0_25"/>
          <p:cNvPicPr preferRelativeResize="0"/>
          <p:nvPr/>
        </p:nvPicPr>
        <p:blipFill rotWithShape="1">
          <a:blip r:embed="rId3">
            <a:alphaModFix/>
          </a:blip>
          <a:srcRect b="0" l="0" r="0" t="0"/>
          <a:stretch/>
        </p:blipFill>
        <p:spPr>
          <a:xfrm>
            <a:off x="-10" y="0"/>
            <a:ext cx="6893168" cy="6857999"/>
          </a:xfrm>
          <a:prstGeom prst="rect">
            <a:avLst/>
          </a:prstGeom>
          <a:noFill/>
          <a:ln>
            <a:noFill/>
          </a:ln>
        </p:spPr>
      </p:pic>
      <p:pic>
        <p:nvPicPr>
          <p:cNvPr descr="A close-up of a logo&#10;&#10;Description automatically generated" id="124" name="Google Shape;124;g26b921de751_0_25"/>
          <p:cNvPicPr preferRelativeResize="0"/>
          <p:nvPr/>
        </p:nvPicPr>
        <p:blipFill rotWithShape="1">
          <a:blip r:embed="rId4">
            <a:alphaModFix/>
          </a:blip>
          <a:srcRect b="0" l="0" r="0" t="0"/>
          <a:stretch/>
        </p:blipFill>
        <p:spPr>
          <a:xfrm>
            <a:off x="9274628" y="5803685"/>
            <a:ext cx="2721425" cy="773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g269aec87d2c_0_26"/>
          <p:cNvSpPr txBox="1"/>
          <p:nvPr>
            <p:ph idx="1" type="body"/>
          </p:nvPr>
        </p:nvSpPr>
        <p:spPr>
          <a:xfrm>
            <a:off x="525900" y="1780800"/>
            <a:ext cx="10963800" cy="36510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SzPts val="1800"/>
              <a:buNone/>
            </a:pPr>
            <a:r>
              <a:t/>
            </a:r>
            <a:endParaRPr>
              <a:solidFill>
                <a:schemeClr val="dk1"/>
              </a:solidFill>
            </a:endParaRPr>
          </a:p>
          <a:p>
            <a:pPr indent="0" lvl="0" marL="0" rtl="0" algn="l">
              <a:lnSpc>
                <a:spcPct val="115000"/>
              </a:lnSpc>
              <a:spcBef>
                <a:spcPts val="1200"/>
              </a:spcBef>
              <a:spcAft>
                <a:spcPts val="1200"/>
              </a:spcAft>
              <a:buSzPts val="1800"/>
              <a:buNone/>
            </a:pPr>
            <a:r>
              <a:rPr lang="en-US">
                <a:solidFill>
                  <a:schemeClr val="dk1"/>
                </a:solidFill>
              </a:rPr>
              <a:t>While guardianship is an important tool to protect vulnerable adults where there is no other option, it can be used too often, too broadly, and without recognizing the individual’s abilities, needs, and preferences. Utilizing less restrictive alternatives can often meet people’s needs while preserving their cherished right to make decisions for themselves. </a:t>
            </a:r>
            <a:endParaRPr>
              <a:solidFill>
                <a:schemeClr val="dk1"/>
              </a:solidFill>
            </a:endParaRPr>
          </a:p>
        </p:txBody>
      </p:sp>
      <p:sp>
        <p:nvSpPr>
          <p:cNvPr id="130" name="Google Shape;130;g269aec87d2c_0_26"/>
          <p:cNvSpPr txBox="1"/>
          <p:nvPr/>
        </p:nvSpPr>
        <p:spPr>
          <a:xfrm>
            <a:off x="944875" y="759425"/>
            <a:ext cx="7665600" cy="1334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b="0" i="0" lang="en-US" sz="4400" u="none" cap="none" strike="noStrike">
                <a:solidFill>
                  <a:schemeClr val="dk1"/>
                </a:solidFill>
                <a:latin typeface="Arial"/>
                <a:ea typeface="Arial"/>
                <a:cs typeface="Arial"/>
                <a:sym typeface="Arial"/>
              </a:rPr>
              <a:t>Why Guardianship Diversion?</a:t>
            </a:r>
            <a:endParaRPr b="0" i="0" sz="1400" u="none" cap="none" strike="noStrike">
              <a:solidFill>
                <a:srgbClr val="000000"/>
              </a:solidFill>
              <a:latin typeface="Arial"/>
              <a:ea typeface="Arial"/>
              <a:cs typeface="Arial"/>
              <a:sym typeface="Arial"/>
            </a:endParaRPr>
          </a:p>
        </p:txBody>
      </p:sp>
      <p:pic>
        <p:nvPicPr>
          <p:cNvPr descr="A close-up of a logo&#10;&#10;Description automatically generated" id="131" name="Google Shape;131;g269aec87d2c_0_26"/>
          <p:cNvPicPr preferRelativeResize="0"/>
          <p:nvPr/>
        </p:nvPicPr>
        <p:blipFill rotWithShape="1">
          <a:blip r:embed="rId3">
            <a:alphaModFix/>
          </a:blip>
          <a:srcRect b="0" l="0" r="0" t="0"/>
          <a:stretch/>
        </p:blipFill>
        <p:spPr>
          <a:xfrm>
            <a:off x="9274628" y="5803685"/>
            <a:ext cx="2721426" cy="773824"/>
          </a:xfrm>
          <a:prstGeom prst="rect">
            <a:avLst/>
          </a:prstGeom>
          <a:noFill/>
          <a:ln>
            <a:noFill/>
          </a:ln>
        </p:spPr>
      </p:pic>
      <p:sp>
        <p:nvSpPr>
          <p:cNvPr id="132" name="Google Shape;132;g269aec87d2c_0_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6" name="Shape 136"/>
        <p:cNvGrpSpPr/>
        <p:nvPr/>
      </p:nvGrpSpPr>
      <p:grpSpPr>
        <a:xfrm>
          <a:off x="0" y="0"/>
          <a:ext cx="0" cy="0"/>
          <a:chOff x="0" y="0"/>
          <a:chExt cx="0" cy="0"/>
        </a:xfrm>
      </p:grpSpPr>
      <p:sp>
        <p:nvSpPr>
          <p:cNvPr id="137" name="Google Shape;137;p2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8" name="Google Shape;138;p23"/>
          <p:cNvSpPr/>
          <p:nvPr/>
        </p:nvSpPr>
        <p:spPr>
          <a:xfrm>
            <a:off x="1408103" y="-29673"/>
            <a:ext cx="4902679" cy="4616801"/>
          </a:xfrm>
          <a:custGeom>
            <a:rect b="b" l="l" r="r" t="t"/>
            <a:pathLst>
              <a:path extrusionOk="0" h="6050127" w="6355652">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39" name="Google Shape;139;p23"/>
          <p:cNvGrpSpPr/>
          <p:nvPr/>
        </p:nvGrpSpPr>
        <p:grpSpPr>
          <a:xfrm>
            <a:off x="0" y="1479558"/>
            <a:ext cx="1861854" cy="717514"/>
            <a:chOff x="0" y="1479558"/>
            <a:chExt cx="1861854" cy="717514"/>
          </a:xfrm>
        </p:grpSpPr>
        <p:sp>
          <p:nvSpPr>
            <p:cNvPr id="140" name="Google Shape;140;p23"/>
            <p:cNvSpPr/>
            <p:nvPr/>
          </p:nvSpPr>
          <p:spPr>
            <a:xfrm>
              <a:off x="0" y="1479558"/>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1" name="Google Shape;141;p23"/>
            <p:cNvSpPr/>
            <p:nvPr/>
          </p:nvSpPr>
          <p:spPr>
            <a:xfrm>
              <a:off x="0" y="1919293"/>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42" name="Google Shape;142;p23"/>
          <p:cNvSpPr/>
          <p:nvPr/>
        </p:nvSpPr>
        <p:spPr>
          <a:xfrm>
            <a:off x="1417246" y="-26707"/>
            <a:ext cx="4902679" cy="4616801"/>
          </a:xfrm>
          <a:custGeom>
            <a:rect b="b" l="l" r="r" t="t"/>
            <a:pathLst>
              <a:path extrusionOk="0" h="6050127" w="6355652">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2">
              <a:alpha val="28235"/>
            </a:schemeClr>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3" name="Google Shape;143;p23"/>
          <p:cNvSpPr/>
          <p:nvPr/>
        </p:nvSpPr>
        <p:spPr>
          <a:xfrm>
            <a:off x="1305243" y="-26706"/>
            <a:ext cx="4902678" cy="4544235"/>
          </a:xfrm>
          <a:custGeom>
            <a:rect b="b" l="l" r="r" t="t"/>
            <a:pathLst>
              <a:path extrusionOk="0" h="5890980" w="6355652">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4" name="Google Shape;144;p23"/>
          <p:cNvSpPr txBox="1"/>
          <p:nvPr>
            <p:ph type="title"/>
          </p:nvPr>
        </p:nvSpPr>
        <p:spPr>
          <a:xfrm>
            <a:off x="1760765" y="310424"/>
            <a:ext cx="4024032" cy="243054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Arial"/>
              <a:buNone/>
            </a:pPr>
            <a:r>
              <a:rPr lang="en-US" sz="5400">
                <a:solidFill>
                  <a:schemeClr val="dk1"/>
                </a:solidFill>
              </a:rPr>
              <a:t>Dignity of Risk</a:t>
            </a:r>
            <a:endParaRPr/>
          </a:p>
        </p:txBody>
      </p:sp>
      <p:sp>
        <p:nvSpPr>
          <p:cNvPr id="145" name="Google Shape;145;p23"/>
          <p:cNvSpPr txBox="1"/>
          <p:nvPr>
            <p:ph idx="1" type="body"/>
          </p:nvPr>
        </p:nvSpPr>
        <p:spPr>
          <a:xfrm>
            <a:off x="2085234" y="2809395"/>
            <a:ext cx="3548400" cy="1239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en-US" sz="2000">
                <a:solidFill>
                  <a:schemeClr val="dk1"/>
                </a:solidFill>
              </a:rPr>
              <a:t>Making choices that others think are unwise does not mean you are incapacitated  </a:t>
            </a:r>
            <a:endParaRPr/>
          </a:p>
        </p:txBody>
      </p:sp>
      <p:sp>
        <p:nvSpPr>
          <p:cNvPr id="146" name="Google Shape;146;p23"/>
          <p:cNvSpPr/>
          <p:nvPr/>
        </p:nvSpPr>
        <p:spPr>
          <a:xfrm>
            <a:off x="7649933" y="1550555"/>
            <a:ext cx="413564" cy="413564"/>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7" name="Google Shape;147;p23"/>
          <p:cNvSpPr/>
          <p:nvPr/>
        </p:nvSpPr>
        <p:spPr>
          <a:xfrm>
            <a:off x="7649933" y="1550555"/>
            <a:ext cx="413564" cy="413564"/>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28235"/>
            </a:schemeClr>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Skydiver mid-air" id="148" name="Google Shape;148;p23"/>
          <p:cNvPicPr preferRelativeResize="0"/>
          <p:nvPr>
            <p:ph idx="2" type="body"/>
          </p:nvPr>
        </p:nvPicPr>
        <p:blipFill rotWithShape="1">
          <a:blip r:embed="rId3">
            <a:alphaModFix/>
          </a:blip>
          <a:srcRect b="2" l="14244" r="26673" t="0"/>
          <a:stretch/>
        </p:blipFill>
        <p:spPr>
          <a:xfrm>
            <a:off x="6601854" y="2313765"/>
            <a:ext cx="4773089" cy="4544235"/>
          </a:xfrm>
          <a:prstGeom prst="rect">
            <a:avLst/>
          </a:prstGeom>
          <a:noFill/>
          <a:ln>
            <a:noFill/>
          </a:ln>
        </p:spPr>
      </p:pic>
      <p:grpSp>
        <p:nvGrpSpPr>
          <p:cNvPr id="149" name="Google Shape;149;p23"/>
          <p:cNvGrpSpPr/>
          <p:nvPr/>
        </p:nvGrpSpPr>
        <p:grpSpPr>
          <a:xfrm>
            <a:off x="10549330" y="2740963"/>
            <a:ext cx="1054466" cy="469689"/>
            <a:chOff x="9841624" y="4115729"/>
            <a:chExt cx="602169" cy="268223"/>
          </a:xfrm>
        </p:grpSpPr>
        <p:sp>
          <p:nvSpPr>
            <p:cNvPr id="150" name="Google Shape;150;p23"/>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1" name="Google Shape;151;p23"/>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2" name="Google Shape;152;p23"/>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3" name="Google Shape;153;p23"/>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4" name="Google Shape;154;p23"/>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55" name="Google Shape;155;p23"/>
          <p:cNvSpPr/>
          <p:nvPr/>
        </p:nvSpPr>
        <p:spPr>
          <a:xfrm>
            <a:off x="4369124" y="5424608"/>
            <a:ext cx="319941" cy="319941"/>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6" name="Google Shape;156;p23"/>
          <p:cNvSpPr/>
          <p:nvPr/>
        </p:nvSpPr>
        <p:spPr>
          <a:xfrm>
            <a:off x="4369124" y="5424608"/>
            <a:ext cx="319941" cy="319941"/>
          </a:xfrm>
          <a:prstGeom prst="ellipse">
            <a:avLst/>
          </a:prstGeom>
          <a:solidFill>
            <a:schemeClr val="accent6">
              <a:alpha val="28235"/>
            </a:schemeClr>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7" name="Google Shape;15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1" name="Shape 161"/>
        <p:cNvGrpSpPr/>
        <p:nvPr/>
      </p:nvGrpSpPr>
      <p:grpSpPr>
        <a:xfrm>
          <a:off x="0" y="0"/>
          <a:ext cx="0" cy="0"/>
          <a:chOff x="0" y="0"/>
          <a:chExt cx="0" cy="0"/>
        </a:xfrm>
      </p:grpSpPr>
      <p:sp>
        <p:nvSpPr>
          <p:cNvPr id="162" name="Google Shape;162;g269aec87d2c_0_41"/>
          <p:cNvSpPr/>
          <p:nvPr/>
        </p:nvSpPr>
        <p:spPr>
          <a:xfrm>
            <a:off x="3048" y="0"/>
            <a:ext cx="12189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3" name="Google Shape;163;g269aec87d2c_0_41"/>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4" name="Google Shape;164;g269aec87d2c_0_41"/>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5" name="Google Shape;165;g269aec87d2c_0_41"/>
          <p:cNvSpPr/>
          <p:nvPr/>
        </p:nvSpPr>
        <p:spPr>
          <a:xfrm>
            <a:off x="2815929" y="148929"/>
            <a:ext cx="6560100" cy="65601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6" name="Google Shape;166;g269aec87d2c_0_41"/>
          <p:cNvSpPr txBox="1"/>
          <p:nvPr>
            <p:ph type="title"/>
          </p:nvPr>
        </p:nvSpPr>
        <p:spPr>
          <a:xfrm>
            <a:off x="3345005" y="1903268"/>
            <a:ext cx="5562000" cy="25134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Arial"/>
              <a:buNone/>
            </a:pPr>
            <a:r>
              <a:rPr lang="en-US" sz="6000"/>
              <a:t>What is the problem petitioners are trying to solve?</a:t>
            </a:r>
            <a:endParaRPr/>
          </a:p>
        </p:txBody>
      </p:sp>
      <p:sp>
        <p:nvSpPr>
          <p:cNvPr id="167" name="Google Shape;167;g269aec87d2c_0_41"/>
          <p:cNvSpPr/>
          <p:nvPr/>
        </p:nvSpPr>
        <p:spPr>
          <a:xfrm flipH="1" rot="-1577528">
            <a:off x="2494144" y="6131"/>
            <a:ext cx="6816149" cy="6816149"/>
          </a:xfrm>
          <a:prstGeom prst="arc">
            <a:avLst>
              <a:gd fmla="val 16200000" name="adj1"/>
              <a:gd fmla="val 20093138" name="adj2"/>
            </a:avLst>
          </a:prstGeom>
          <a:noFill/>
          <a:ln cap="rnd" cmpd="sng" w="127000">
            <a:solidFill>
              <a:schemeClr val="accent4">
                <a:alpha val="93333"/>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8" name="Google Shape;168;g269aec87d2c_0_41"/>
          <p:cNvSpPr/>
          <p:nvPr/>
        </p:nvSpPr>
        <p:spPr>
          <a:xfrm>
            <a:off x="8200995" y="5310973"/>
            <a:ext cx="705900" cy="6867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9" name="Google Shape;169;g269aec87d2c_0_4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A close-up of a logo&#10;&#10;Description automatically generated" id="170" name="Google Shape;170;g269aec87d2c_0_41"/>
          <p:cNvPicPr preferRelativeResize="0"/>
          <p:nvPr/>
        </p:nvPicPr>
        <p:blipFill rotWithShape="1">
          <a:blip r:embed="rId3">
            <a:alphaModFix/>
          </a:blip>
          <a:srcRect b="0" l="0" r="0" t="0"/>
          <a:stretch/>
        </p:blipFill>
        <p:spPr>
          <a:xfrm>
            <a:off x="9274628" y="5803685"/>
            <a:ext cx="2721426" cy="7738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g269aec87d2c_0_170"/>
          <p:cNvSpPr txBox="1"/>
          <p:nvPr>
            <p:ph idx="1" type="body"/>
          </p:nvPr>
        </p:nvSpPr>
        <p:spPr>
          <a:xfrm>
            <a:off x="525900" y="1780800"/>
            <a:ext cx="10963800" cy="4527300"/>
          </a:xfrm>
          <a:prstGeom prst="rect">
            <a:avLst/>
          </a:prstGeom>
          <a:noFill/>
          <a:ln>
            <a:noFill/>
          </a:ln>
        </p:spPr>
        <p:txBody>
          <a:bodyPr anchorCtr="0" anchor="t" bIns="45700" lIns="91425" spcFirstLastPara="1" rIns="91425" wrap="square" tIns="45700">
            <a:spAutoFit/>
          </a:bodyPr>
          <a:lstStyle/>
          <a:p>
            <a:pPr indent="0" lvl="0" marL="0" rtl="0" algn="just">
              <a:lnSpc>
                <a:spcPct val="90000"/>
              </a:lnSpc>
              <a:spcBef>
                <a:spcPts val="0"/>
              </a:spcBef>
              <a:spcAft>
                <a:spcPts val="0"/>
              </a:spcAft>
              <a:buClr>
                <a:schemeClr val="lt1"/>
              </a:buClr>
              <a:buSzPts val="2800"/>
              <a:buNone/>
            </a:pPr>
            <a:r>
              <a:t/>
            </a:r>
            <a:endParaRPr>
              <a:solidFill>
                <a:schemeClr val="dk1"/>
              </a:solidFill>
              <a:latin typeface="Arial"/>
              <a:ea typeface="Arial"/>
              <a:cs typeface="Arial"/>
              <a:sym typeface="Arial"/>
            </a:endParaRPr>
          </a:p>
          <a:p>
            <a:pPr indent="0" lvl="0" marL="457200" rtl="0" algn="l">
              <a:lnSpc>
                <a:spcPct val="90000"/>
              </a:lnSpc>
              <a:spcBef>
                <a:spcPts val="1000"/>
              </a:spcBef>
              <a:spcAft>
                <a:spcPts val="0"/>
              </a:spcAft>
              <a:buSzPts val="1800"/>
              <a:buNone/>
            </a:pPr>
            <a:r>
              <a:t/>
            </a:r>
            <a:endParaRPr>
              <a:solidFill>
                <a:schemeClr val="dk1"/>
              </a:solidFill>
            </a:endParaRPr>
          </a:p>
          <a:p>
            <a:pPr indent="-342900" lvl="0" marL="457200" rtl="0" algn="l">
              <a:lnSpc>
                <a:spcPct val="90000"/>
              </a:lnSpc>
              <a:spcBef>
                <a:spcPts val="1000"/>
              </a:spcBef>
              <a:spcAft>
                <a:spcPts val="0"/>
              </a:spcAft>
              <a:buClr>
                <a:schemeClr val="dk1"/>
              </a:buClr>
              <a:buSzPts val="1800"/>
              <a:buAutoNum type="arabicPeriod"/>
            </a:pPr>
            <a:r>
              <a:rPr lang="en-US">
                <a:solidFill>
                  <a:schemeClr val="dk1"/>
                </a:solidFill>
              </a:rPr>
              <a:t>Safety and cleanliness concerns at home </a:t>
            </a:r>
            <a:endParaRPr>
              <a:solidFill>
                <a:schemeClr val="dk1"/>
              </a:solidFill>
            </a:endParaRPr>
          </a:p>
          <a:p>
            <a:pPr indent="-342900" lvl="0" marL="457200" rtl="0" algn="l">
              <a:lnSpc>
                <a:spcPct val="90000"/>
              </a:lnSpc>
              <a:spcBef>
                <a:spcPts val="0"/>
              </a:spcBef>
              <a:spcAft>
                <a:spcPts val="0"/>
              </a:spcAft>
              <a:buClr>
                <a:schemeClr val="dk1"/>
              </a:buClr>
              <a:buSzPts val="1800"/>
              <a:buAutoNum type="arabicPeriod"/>
            </a:pPr>
            <a:r>
              <a:rPr lang="en-US">
                <a:solidFill>
                  <a:schemeClr val="dk1"/>
                </a:solidFill>
              </a:rPr>
              <a:t>Nursing home, hospital, or other agency advising that guardianship is needed</a:t>
            </a:r>
            <a:endParaRPr>
              <a:solidFill>
                <a:schemeClr val="dk1"/>
              </a:solidFill>
            </a:endParaRPr>
          </a:p>
          <a:p>
            <a:pPr indent="-342900" lvl="0" marL="457200" rtl="0" algn="l">
              <a:lnSpc>
                <a:spcPct val="90000"/>
              </a:lnSpc>
              <a:spcBef>
                <a:spcPts val="0"/>
              </a:spcBef>
              <a:spcAft>
                <a:spcPts val="0"/>
              </a:spcAft>
              <a:buClr>
                <a:schemeClr val="dk1"/>
              </a:buClr>
              <a:buSzPts val="1800"/>
              <a:buAutoNum type="arabicPeriod"/>
            </a:pPr>
            <a:r>
              <a:rPr lang="en-US">
                <a:solidFill>
                  <a:schemeClr val="dk1"/>
                </a:solidFill>
              </a:rPr>
              <a:t>Problem with paying bills and managing money </a:t>
            </a:r>
            <a:endParaRPr>
              <a:solidFill>
                <a:schemeClr val="dk1"/>
              </a:solidFill>
            </a:endParaRPr>
          </a:p>
          <a:p>
            <a:pPr indent="-342900" lvl="0" marL="457200" rtl="0" algn="l">
              <a:lnSpc>
                <a:spcPct val="90000"/>
              </a:lnSpc>
              <a:spcBef>
                <a:spcPts val="0"/>
              </a:spcBef>
              <a:spcAft>
                <a:spcPts val="0"/>
              </a:spcAft>
              <a:buClr>
                <a:schemeClr val="dk1"/>
              </a:buClr>
              <a:buSzPts val="1800"/>
              <a:buAutoNum type="arabicPeriod"/>
            </a:pPr>
            <a:r>
              <a:rPr lang="en-US">
                <a:solidFill>
                  <a:schemeClr val="dk1"/>
                </a:solidFill>
              </a:rPr>
              <a:t>Threatened eviction</a:t>
            </a:r>
            <a:endParaRPr>
              <a:solidFill>
                <a:schemeClr val="dk1"/>
              </a:solidFill>
            </a:endParaRPr>
          </a:p>
          <a:p>
            <a:pPr indent="-342900" lvl="0" marL="457200" rtl="0" algn="l">
              <a:lnSpc>
                <a:spcPct val="90000"/>
              </a:lnSpc>
              <a:spcBef>
                <a:spcPts val="0"/>
              </a:spcBef>
              <a:spcAft>
                <a:spcPts val="0"/>
              </a:spcAft>
              <a:buClr>
                <a:schemeClr val="dk1"/>
              </a:buClr>
              <a:buSzPts val="1800"/>
              <a:buAutoNum type="arabicPeriod"/>
            </a:pPr>
            <a:r>
              <a:rPr lang="en-US">
                <a:solidFill>
                  <a:schemeClr val="dk1"/>
                </a:solidFill>
              </a:rPr>
              <a:t>Financial exploitation</a:t>
            </a:r>
            <a:endParaRPr>
              <a:solidFill>
                <a:schemeClr val="dk1"/>
              </a:solidFill>
            </a:endParaRPr>
          </a:p>
          <a:p>
            <a:pPr indent="0" lvl="0" marL="457200" rtl="0" algn="l">
              <a:lnSpc>
                <a:spcPct val="90000"/>
              </a:lnSpc>
              <a:spcBef>
                <a:spcPts val="1000"/>
              </a:spcBef>
              <a:spcAft>
                <a:spcPts val="0"/>
              </a:spcAft>
              <a:buSzPts val="1800"/>
              <a:buNone/>
            </a:pPr>
            <a:r>
              <a:t/>
            </a:r>
            <a:endParaRPr>
              <a:solidFill>
                <a:schemeClr val="dk1"/>
              </a:solidFill>
            </a:endParaRPr>
          </a:p>
          <a:p>
            <a:pPr indent="0" lvl="0" marL="228600" rtl="0" algn="l">
              <a:lnSpc>
                <a:spcPct val="100000"/>
              </a:lnSpc>
              <a:spcBef>
                <a:spcPts val="1000"/>
              </a:spcBef>
              <a:spcAft>
                <a:spcPts val="0"/>
              </a:spcAft>
              <a:buSzPts val="1800"/>
              <a:buNone/>
            </a:pPr>
            <a:r>
              <a:t/>
            </a:r>
            <a:endParaRPr>
              <a:solidFill>
                <a:schemeClr val="dk1"/>
              </a:solidFill>
              <a:latin typeface="Alegreya"/>
              <a:ea typeface="Alegreya"/>
              <a:cs typeface="Alegreya"/>
              <a:sym typeface="Alegreya"/>
            </a:endParaRPr>
          </a:p>
        </p:txBody>
      </p:sp>
      <p:sp>
        <p:nvSpPr>
          <p:cNvPr id="176" name="Google Shape;176;g269aec87d2c_0_170"/>
          <p:cNvSpPr txBox="1"/>
          <p:nvPr/>
        </p:nvSpPr>
        <p:spPr>
          <a:xfrm>
            <a:off x="944875" y="759425"/>
            <a:ext cx="9683100" cy="1334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b="0" i="0" lang="en-US" sz="4400" u="none" cap="none" strike="noStrike">
                <a:solidFill>
                  <a:schemeClr val="dk1"/>
                </a:solidFill>
                <a:latin typeface="Arial"/>
                <a:ea typeface="Arial"/>
                <a:cs typeface="Arial"/>
                <a:sym typeface="Arial"/>
              </a:rPr>
              <a:t>Common Problems that lead people to consider Guardianship</a:t>
            </a:r>
            <a:endParaRPr b="0" i="0" sz="1400" u="none" cap="none" strike="noStrike">
              <a:solidFill>
                <a:srgbClr val="000000"/>
              </a:solidFill>
              <a:latin typeface="Arial"/>
              <a:ea typeface="Arial"/>
              <a:cs typeface="Arial"/>
              <a:sym typeface="Arial"/>
            </a:endParaRPr>
          </a:p>
        </p:txBody>
      </p:sp>
      <p:pic>
        <p:nvPicPr>
          <p:cNvPr descr="A close-up of a logo&#10;&#10;Description automatically generated" id="177" name="Google Shape;177;g269aec87d2c_0_170"/>
          <p:cNvPicPr preferRelativeResize="0"/>
          <p:nvPr/>
        </p:nvPicPr>
        <p:blipFill rotWithShape="1">
          <a:blip r:embed="rId3">
            <a:alphaModFix/>
          </a:blip>
          <a:srcRect b="0" l="0" r="0" t="0"/>
          <a:stretch/>
        </p:blipFill>
        <p:spPr>
          <a:xfrm>
            <a:off x="9274628" y="5803685"/>
            <a:ext cx="2721426" cy="773824"/>
          </a:xfrm>
          <a:prstGeom prst="rect">
            <a:avLst/>
          </a:prstGeom>
          <a:noFill/>
          <a:ln>
            <a:noFill/>
          </a:ln>
        </p:spPr>
      </p:pic>
      <p:sp>
        <p:nvSpPr>
          <p:cNvPr id="178" name="Google Shape;178;g269aec87d2c_0_17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2022-05-17T17:34:21Z</dcterms:created>
  <dc:creator>Jennifer Visel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0x010100BEEEA2509A681F4BB353D45CD05CFDAD</vt:lpwstr>
  </property>
</Properties>
</file>